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7" r:id="rId10"/>
    <p:sldId id="278" r:id="rId11"/>
    <p:sldId id="279" r:id="rId12"/>
    <p:sldId id="280" r:id="rId13"/>
    <p:sldId id="281" r:id="rId14"/>
    <p:sldId id="282" r:id="rId15"/>
    <p:sldId id="283" r:id="rId16"/>
    <p:sldId id="270" r:id="rId17"/>
    <p:sldId id="271" r:id="rId18"/>
    <p:sldId id="272" r:id="rId19"/>
    <p:sldId id="273" r:id="rId20"/>
    <p:sldId id="274" r:id="rId21"/>
    <p:sldId id="275" r:id="rId22"/>
    <p:sldId id="276" r:id="rId23"/>
    <p:sldId id="284"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p:restoredTop sz="94537"/>
  </p:normalViewPr>
  <p:slideViewPr>
    <p:cSldViewPr snapToGrid="0">
      <p:cViewPr>
        <p:scale>
          <a:sx n="100" d="100"/>
          <a:sy n="100" d="100"/>
        </p:scale>
        <p:origin x="-80" y="-8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025447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mmsart.blogspot.com/2011/11/teasing-tessellations.html" TargetMode="External"/><Relationship Id="rId5" Type="http://schemas.openxmlformats.org/officeDocument/2006/relationships/hyperlink" Target="http://tdbcons.com/art-by-ruben-m-sandoval" TargetMode="External"/><Relationship Id="rId6" Type="http://schemas.openxmlformats.org/officeDocument/2006/relationships/hyperlink" Target="http://classroom.synonym.com/invented-tessellations-15952.html" TargetMode="External"/><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hyperlink" Target="http://www.britannica.com/biography/Roger-Penrose" TargetMode="External"/><Relationship Id="rId6" Type="http://schemas.openxmlformats.org/officeDocument/2006/relationships/image" Target="../media/image22.png"/><Relationship Id="rId7" Type="http://schemas.openxmlformats.org/officeDocument/2006/relationships/hyperlink" Target="https://www.pinterest.com/pin/38280665557450532/" TargetMode="External"/><Relationship Id="rId8" Type="http://schemas.openxmlformats.org/officeDocument/2006/relationships/hyperlink" Target="https://en.wikipedia.org/wiki/Penrose_tiling" TargetMode="External"/><Relationship Id="rId9" Type="http://schemas.openxmlformats.org/officeDocument/2006/relationships/hyperlink" Target="http://www.mcescher.com/about/biography/" TargetMode="External"/><Relationship Id="rId10" Type="http://schemas.openxmlformats.org/officeDocument/2006/relationships/hyperlink" Target="http://www.worldofescher.com/misc/penrose.html" TargetMode="External"/><Relationship Id="rId11" Type="http://schemas.openxmlformats.org/officeDocument/2006/relationships/hyperlink" Target="http://www.goodreads.com/book/show/558558.The_Magic_of_M_C_Escher" TargetMode="External"/><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 Id="rId3" Type="http://schemas.openxmlformats.org/officeDocument/2006/relationships/hyperlink" Target="https://en.wikipedia.org/wiki/M._C._Esch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2.gvsu.edu/oxfordj/angie.html" TargetMode="External"/><Relationship Id="rId5" Type="http://schemas.openxmlformats.org/officeDocument/2006/relationships/hyperlink" Target="http://geoinnature.blogspot.com/2012/04/tessellation-examples.html" TargetMode="External"/><Relationship Id="rId6" Type="http://schemas.openxmlformats.org/officeDocument/2006/relationships/hyperlink" Target="http://people.opposingviews.com/tessellations-islamic-art-2800.html" TargetMode="External"/><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www.eslprintables.com/printable.asp?id=52668" TargetMode="External"/><Relationship Id="rId4" Type="http://schemas.openxmlformats.org/officeDocument/2006/relationships/hyperlink" Target="http://mathforum.org/sum95/suzanne/active.html" TargetMode="External"/><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hyperlink" Target="http://www.exploratorium.edu/geometryplayground/Activities/GP_Activities_6-8/ExploringTessellations_%206-8_v4.pdf" TargetMode="External"/><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arteducators.org/research/national-standards" TargetMode="Externa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hyperlink" Target="http://watercolorpainting.com/histor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atercolorpainting.com/history" TargetMode="External"/><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hyperlink" Target="http://www.britannica.com/technology/microscop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s://www.youtube.com/watch?v=UOHxNbxm-m4" TargetMode="External"/><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hyperlink" Target="https://youtu.be/UOHxNbxm-m4"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hyperlink" Target="http://www.freegreatpicture.net/animal-collection/bees-and-honeycomb-21462" TargetMode="External"/><Relationship Id="rId7" Type="http://schemas.openxmlformats.org/officeDocument/2006/relationships/hyperlink" Target="https://www.pinterest.com/pin/153192824802533813/" TargetMode="External"/><Relationship Id="rId8" Type="http://schemas.openxmlformats.org/officeDocument/2006/relationships/image" Target="../media/image16.jpg"/><Relationship Id="rId9" Type="http://schemas.openxmlformats.org/officeDocument/2006/relationships/hyperlink" Target="http://www.slideshare.net/ksumatarted/tessellations-9394890" TargetMode="External"/><Relationship Id="rId10" Type="http://schemas.openxmlformats.org/officeDocument/2006/relationships/hyperlink" Target="https://www.123rf.com/stock-photo/professor_cartoon.html" TargetMode="External"/><Relationship Id="rId11" Type="http://schemas.openxmlformats.org/officeDocument/2006/relationships/hyperlink" Target="http://www.clipartpanda.com/categories/science-clip-art-pictures-printable" TargetMode="External"/><Relationship Id="rId1" Type="http://schemas.openxmlformats.org/officeDocument/2006/relationships/slideLayout" Target="../slideLayouts/slideLayout4.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13004800" cy="9702803"/>
          </a:xfrm>
          <a:prstGeom prst="rect">
            <a:avLst/>
          </a:prstGeom>
        </p:spPr>
      </p:pic>
      <p:sp>
        <p:nvSpPr>
          <p:cNvPr id="128" name="Shape 128"/>
          <p:cNvSpPr>
            <a:spLocks noGrp="1"/>
          </p:cNvSpPr>
          <p:nvPr>
            <p:ph type="ctrTitle"/>
          </p:nvPr>
        </p:nvSpPr>
        <p:spPr>
          <a:xfrm>
            <a:off x="565789" y="3086100"/>
            <a:ext cx="11861801" cy="5181600"/>
          </a:xfrm>
          <a:prstGeom prst="rect">
            <a:avLst/>
          </a:prstGeom>
        </p:spPr>
        <p:txBody>
          <a:bodyPr/>
          <a:lstStyle/>
          <a:p>
            <a:pPr lvl="1" algn="ctr">
              <a:lnSpc>
                <a:spcPct val="80000"/>
              </a:lnSpc>
              <a:spcBef>
                <a:spcPts val="0"/>
              </a:spcBef>
              <a:defRPr sz="13300">
                <a:solidFill>
                  <a:srgbClr val="FFFFFF"/>
                </a:solidFill>
              </a:defRPr>
            </a:pPr>
            <a:r>
              <a:rPr lang="en-US" dirty="0" smtClean="0"/>
              <a:t>RUBEN SANDOVAL</a:t>
            </a:r>
            <a:endParaRPr dirty="0"/>
          </a:p>
        </p:txBody>
      </p:sp>
      <p:sp>
        <p:nvSpPr>
          <p:cNvPr id="131" name="Shape 131"/>
          <p:cNvSpPr>
            <a:spLocks noGrp="1"/>
          </p:cNvSpPr>
          <p:nvPr>
            <p:ph type="subTitle" sz="quarter" idx="1"/>
          </p:nvPr>
        </p:nvSpPr>
        <p:spPr>
          <a:xfrm>
            <a:off x="571500" y="8265169"/>
            <a:ext cx="11861800" cy="1783062"/>
          </a:xfrm>
          <a:prstGeom prst="rect">
            <a:avLst/>
          </a:prstGeom>
        </p:spPr>
        <p:txBody>
          <a:bodyPr/>
          <a:lstStyle>
            <a:lvl1pPr>
              <a:defRPr sz="3000">
                <a:solidFill>
                  <a:srgbClr val="FFFFFF"/>
                </a:solidFill>
                <a:latin typeface="Helvetica"/>
                <a:ea typeface="Helvetica"/>
                <a:cs typeface="Helvetica"/>
                <a:sym typeface="Helvetica"/>
              </a:defRPr>
            </a:lvl1pPr>
          </a:lstStyle>
          <a:p>
            <a:r>
              <a:rPr lang="en-US" dirty="0" smtClean="0"/>
              <a:t>kidney kaleidoscope</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body" idx="4294967295"/>
          </p:nvPr>
        </p:nvSpPr>
        <p:spPr>
          <a:xfrm>
            <a:off x="736600" y="622300"/>
            <a:ext cx="11861800" cy="4737547"/>
          </a:xfrm>
          <a:prstGeom prst="rect">
            <a:avLst/>
          </a:prstGeom>
        </p:spPr>
        <p:txBody>
          <a:bodyPr>
            <a:normAutofit/>
            <a:scene3d>
              <a:camera prst="orthographicFront"/>
              <a:lightRig rig="threePt" dir="t"/>
            </a:scene3d>
            <a:sp3d extrusionH="57150">
              <a:bevelT w="38100" h="38100"/>
            </a:sp3d>
          </a:bodyPr>
          <a:lstStyle/>
          <a:p>
            <a:pPr marL="0" indent="0">
              <a:spcBef>
                <a:spcPts val="1200"/>
              </a:spcBef>
              <a:buSzTx/>
              <a:buFontTx/>
              <a:buNone/>
              <a:defRPr sz="2800"/>
            </a:pPr>
            <a:r>
              <a:rPr lang="en-US" sz="4400" dirty="0" smtClean="0"/>
              <a:t>What are tessellations? </a:t>
            </a:r>
          </a:p>
          <a:p>
            <a:pPr marL="0" indent="0">
              <a:spcBef>
                <a:spcPts val="1200"/>
              </a:spcBef>
              <a:buSzTx/>
              <a:buFontTx/>
              <a:buNone/>
              <a:defRPr sz="2800"/>
            </a:pPr>
            <a:r>
              <a:rPr lang="en-US" sz="2000" i="1" dirty="0" smtClean="0"/>
              <a:t>Tessellation</a:t>
            </a:r>
            <a:r>
              <a:rPr lang="en-US" sz="2000" dirty="0" smtClean="0"/>
              <a:t> is another word for tiling. A tessellation is created when you fit individual tiles together to fill a flat space like a floor, wall or ceiling without gaps or                                                     overlaps.</a:t>
            </a:r>
          </a:p>
          <a:p>
            <a:pPr>
              <a:spcBef>
                <a:spcPts val="1200"/>
              </a:spcBef>
              <a:buSzTx/>
              <a:defRPr sz="2800"/>
            </a:pPr>
            <a:r>
              <a:rPr lang="en-US" sz="2000" dirty="0" smtClean="0"/>
              <a:t>Although </a:t>
            </a:r>
            <a:r>
              <a:rPr lang="en-US" sz="2000" dirty="0"/>
              <a:t>we do not know when tiles were first invented, the </a:t>
            </a:r>
            <a:r>
              <a:rPr lang="en-US" sz="2000" dirty="0" smtClean="0"/>
              <a:t>                                                            Tile </a:t>
            </a:r>
            <a:r>
              <a:rPr lang="en-US" sz="2000" dirty="0"/>
              <a:t>Association notes that pieces of tiles dating from </a:t>
            </a:r>
            <a:r>
              <a:rPr lang="en-US" sz="2000" dirty="0" smtClean="0"/>
              <a:t>                                                               between </a:t>
            </a:r>
            <a:r>
              <a:rPr lang="en-US" sz="2000" dirty="0"/>
              <a:t>12,000 and 18,000 years ago have been found in </a:t>
            </a:r>
            <a:r>
              <a:rPr lang="en-US" sz="2000" dirty="0" smtClean="0"/>
              <a:t>                                                            sites </a:t>
            </a:r>
            <a:r>
              <a:rPr lang="en-US" sz="2000" dirty="0"/>
              <a:t>located along the Nile River. </a:t>
            </a:r>
            <a:endParaRPr lang="en-US" sz="2000" dirty="0" smtClean="0"/>
          </a:p>
          <a:p>
            <a:pPr marL="0" indent="0">
              <a:spcBef>
                <a:spcPts val="1200"/>
              </a:spcBef>
              <a:buSzTx/>
              <a:buNone/>
              <a:defRPr sz="2800"/>
            </a:pPr>
            <a:r>
              <a:rPr lang="en-US" sz="4000" dirty="0" smtClean="0"/>
              <a:t>Sandoval and Tessellations </a:t>
            </a:r>
          </a:p>
          <a:p>
            <a:pPr marL="0" indent="0">
              <a:spcBef>
                <a:spcPts val="1200"/>
              </a:spcBef>
              <a:buSzTx/>
              <a:buNone/>
              <a:defRPr sz="2800"/>
            </a:pPr>
            <a:r>
              <a:rPr lang="en-US" sz="2000" dirty="0" smtClean="0"/>
              <a:t>Notice how the patterns in Dr. Sandoval’s artwork repeat over and                                                         over? How the same image gets repeated throughout the piece                                                       and can be continued forever? That makes it a tessellation!</a:t>
            </a:r>
          </a:p>
          <a:p>
            <a:pPr>
              <a:spcBef>
                <a:spcPts val="1200"/>
              </a:spcBef>
              <a:buSzTx/>
              <a:defRPr sz="2800"/>
            </a:pPr>
            <a:endParaRPr lang="en-US" sz="2000" dirty="0"/>
          </a:p>
        </p:txBody>
      </p:sp>
      <p:sp>
        <p:nvSpPr>
          <p:cNvPr id="222" name="Shape 222"/>
          <p:cNvSpPr/>
          <p:nvPr/>
        </p:nvSpPr>
        <p:spPr>
          <a:xfrm>
            <a:off x="4596643" y="5693881"/>
            <a:ext cx="162387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dirty="0">
                <a:solidFill>
                  <a:srgbClr val="CF7330">
                    <a:satOff val="15429"/>
                    <a:lumOff val="5536"/>
                  </a:srgbClr>
                </a:solidFill>
              </a:rPr>
              <a:t>Group Talk</a:t>
            </a:r>
          </a:p>
        </p:txBody>
      </p:sp>
      <p:sp>
        <p:nvSpPr>
          <p:cNvPr id="223" name="Shape 223"/>
          <p:cNvSpPr/>
          <p:nvPr/>
        </p:nvSpPr>
        <p:spPr>
          <a:xfrm rot="10800000" flipH="1">
            <a:off x="4387501" y="6027915"/>
            <a:ext cx="7979496" cy="3006329"/>
          </a:xfrm>
          <a:custGeom>
            <a:avLst/>
            <a:gdLst/>
            <a:ahLst/>
            <a:cxnLst>
              <a:cxn ang="0">
                <a:pos x="wd2" y="hd2"/>
              </a:cxn>
              <a:cxn ang="5400000">
                <a:pos x="wd2" y="hd2"/>
              </a:cxn>
              <a:cxn ang="10800000">
                <a:pos x="wd2" y="hd2"/>
              </a:cxn>
              <a:cxn ang="16200000">
                <a:pos x="wd2" y="hd2"/>
              </a:cxn>
            </a:cxnLst>
            <a:rect l="0" t="0" r="r" b="b"/>
            <a:pathLst>
              <a:path w="21600" h="21600" extrusionOk="0">
                <a:moveTo>
                  <a:pt x="412" y="0"/>
                </a:moveTo>
                <a:cubicBezTo>
                  <a:pt x="185" y="0"/>
                  <a:pt x="0" y="520"/>
                  <a:pt x="0" y="1161"/>
                </a:cubicBezTo>
                <a:lnTo>
                  <a:pt x="0" y="19131"/>
                </a:lnTo>
                <a:cubicBezTo>
                  <a:pt x="0" y="19281"/>
                  <a:pt x="11" y="19426"/>
                  <a:pt x="29" y="19558"/>
                </a:cubicBezTo>
                <a:lnTo>
                  <a:pt x="8" y="21600"/>
                </a:lnTo>
                <a:lnTo>
                  <a:pt x="520" y="20291"/>
                </a:lnTo>
                <a:lnTo>
                  <a:pt x="21188" y="20291"/>
                </a:lnTo>
                <a:cubicBezTo>
                  <a:pt x="21415" y="20291"/>
                  <a:pt x="21600" y="19771"/>
                  <a:pt x="21600" y="19131"/>
                </a:cubicBezTo>
                <a:lnTo>
                  <a:pt x="21600" y="1161"/>
                </a:lnTo>
                <a:cubicBezTo>
                  <a:pt x="21600" y="520"/>
                  <a:pt x="21415" y="0"/>
                  <a:pt x="21188" y="0"/>
                </a:cubicBezTo>
                <a:lnTo>
                  <a:pt x="412"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r>
              <a:rPr lang="en-US" sz="2400" spc="0" dirty="0">
                <a:solidFill>
                  <a:srgbClr val="FFFFFF"/>
                </a:solidFill>
                <a:latin typeface="DIN Alternate"/>
                <a:ea typeface="DIN Alternate"/>
                <a:cs typeface="DIN Alternate"/>
                <a:sym typeface="DIN Alternate"/>
              </a:rPr>
              <a:t>http://mmsart.blogspot.com/2011/11/teasing-tessellations.html</a:t>
            </a:r>
            <a:endParaRPr sz="2400" spc="0" dirty="0">
              <a:solidFill>
                <a:srgbClr val="FFFFFF"/>
              </a:solidFill>
              <a:latin typeface="DIN Alternate"/>
              <a:ea typeface="DIN Alternate"/>
              <a:cs typeface="DIN Alternate"/>
              <a:sym typeface="DIN Alternate"/>
            </a:endParaRPr>
          </a:p>
        </p:txBody>
      </p:sp>
      <p:sp>
        <p:nvSpPr>
          <p:cNvPr id="224" name="Shape 224"/>
          <p:cNvSpPr/>
          <p:nvPr/>
        </p:nvSpPr>
        <p:spPr>
          <a:xfrm>
            <a:off x="4547072" y="6387366"/>
            <a:ext cx="7660352" cy="25083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52425" indent="-352425">
              <a:spcBef>
                <a:spcPts val="1100"/>
              </a:spcBef>
              <a:buClr>
                <a:srgbClr val="FF9300"/>
              </a:buClr>
              <a:buSzPct val="111000"/>
              <a:buFont typeface="Zapf Dingbats"/>
              <a:buChar char="‣"/>
              <a:defRPr sz="2400" spc="24">
                <a:latin typeface="Avenir Book"/>
                <a:ea typeface="Avenir Book"/>
                <a:cs typeface="Avenir Book"/>
                <a:sym typeface="Avenir Book"/>
              </a:defRPr>
            </a:pPr>
            <a:r>
              <a:rPr lang="en-US" sz="2400" spc="24" dirty="0" smtClean="0">
                <a:latin typeface="Avenir Book"/>
                <a:ea typeface="Avenir Book"/>
                <a:cs typeface="Avenir Book"/>
                <a:sym typeface="Avenir Book"/>
              </a:rPr>
              <a:t>Why do you think Ruben tessellated his pictures? Do you think they look better before or after he tessellated it? </a:t>
            </a:r>
            <a:r>
              <a:rPr sz="2400" spc="24" dirty="0" smtClean="0">
                <a:latin typeface="Avenir Book"/>
                <a:ea typeface="Avenir Book"/>
                <a:cs typeface="Avenir Book"/>
                <a:sym typeface="Avenir Book"/>
              </a:rPr>
              <a:t> </a:t>
            </a:r>
            <a:endParaRPr sz="2400" spc="24" dirty="0">
              <a:latin typeface="Avenir Book"/>
              <a:ea typeface="Avenir Book"/>
              <a:cs typeface="Avenir Book"/>
              <a:sym typeface="Avenir Book"/>
            </a:endParaRPr>
          </a:p>
          <a:p>
            <a:pPr>
              <a:spcBef>
                <a:spcPts val="1100"/>
              </a:spcBef>
              <a:defRPr sz="2400" spc="24">
                <a:latin typeface="Avenir Book"/>
                <a:ea typeface="Avenir Book"/>
                <a:cs typeface="Avenir Book"/>
                <a:sym typeface="Avenir Book"/>
              </a:defRPr>
            </a:pPr>
            <a:endParaRPr sz="1800" spc="18" dirty="0">
              <a:latin typeface="Avenir Book Oblique"/>
              <a:ea typeface="Avenir Book Oblique"/>
              <a:cs typeface="Avenir Book Oblique"/>
              <a:sym typeface="Avenir Book Oblique"/>
            </a:endParaRPr>
          </a:p>
          <a:p>
            <a:pPr marL="352425" indent="-352425">
              <a:spcBef>
                <a:spcPts val="1100"/>
              </a:spcBef>
              <a:buClr>
                <a:srgbClr val="FF9300"/>
              </a:buClr>
              <a:buSzPct val="111000"/>
              <a:buFont typeface="Zapf Dingbats"/>
              <a:buChar char="‣"/>
              <a:defRPr sz="2400" spc="24">
                <a:latin typeface="Avenir Book"/>
                <a:ea typeface="Avenir Book"/>
                <a:cs typeface="Avenir Book"/>
                <a:sym typeface="Avenir Book"/>
              </a:defRPr>
            </a:pPr>
            <a:r>
              <a:rPr lang="en-US" sz="2400" spc="18" dirty="0" smtClean="0">
                <a:latin typeface="Avenir Book Oblique"/>
                <a:ea typeface="Avenir Book Oblique"/>
                <a:cs typeface="Avenir Book Oblique"/>
                <a:sym typeface="Avenir Book Oblique"/>
              </a:rPr>
              <a:t>Symmetry plays a major part in tessellations. Do we see more symmetry or asymmetry in our lives? </a:t>
            </a:r>
            <a:endParaRPr sz="2400" spc="18" dirty="0">
              <a:latin typeface="Avenir Book Oblique"/>
              <a:ea typeface="Avenir Book Oblique"/>
              <a:cs typeface="Avenir Book Oblique"/>
              <a:sym typeface="Avenir Book Oblique"/>
            </a:endParaRPr>
          </a:p>
        </p:txBody>
      </p:sp>
      <p:pic>
        <p:nvPicPr>
          <p:cNvPr id="2" name="Picture 1"/>
          <p:cNvPicPr>
            <a:picLocks noChangeAspect="1"/>
          </p:cNvPicPr>
          <p:nvPr/>
        </p:nvPicPr>
        <p:blipFill>
          <a:blip r:embed="rId2"/>
          <a:stretch>
            <a:fillRect/>
          </a:stretch>
        </p:blipFill>
        <p:spPr>
          <a:xfrm>
            <a:off x="8776887" y="1933283"/>
            <a:ext cx="3821513" cy="3956132"/>
          </a:xfrm>
          <a:prstGeom prst="rect">
            <a:avLst/>
          </a:prstGeom>
          <a:ln w="57150">
            <a:solidFill>
              <a:schemeClr val="accent4"/>
            </a:solidFill>
          </a:ln>
        </p:spPr>
      </p:pic>
      <p:pic>
        <p:nvPicPr>
          <p:cNvPr id="4" name="Picture 3"/>
          <p:cNvPicPr>
            <a:picLocks noChangeAspect="1"/>
          </p:cNvPicPr>
          <p:nvPr/>
        </p:nvPicPr>
        <p:blipFill>
          <a:blip r:embed="rId3"/>
          <a:stretch>
            <a:fillRect/>
          </a:stretch>
        </p:blipFill>
        <p:spPr>
          <a:xfrm>
            <a:off x="564419" y="5694943"/>
            <a:ext cx="3414511" cy="3339302"/>
          </a:xfrm>
          <a:prstGeom prst="rect">
            <a:avLst/>
          </a:prstGeom>
          <a:ln w="57150">
            <a:solidFill>
              <a:srgbClr val="002060"/>
            </a:solidFill>
          </a:ln>
        </p:spPr>
      </p:pic>
      <p:sp>
        <p:nvSpPr>
          <p:cNvPr id="3" name="TextBox 2"/>
          <p:cNvSpPr txBox="1"/>
          <p:nvPr/>
        </p:nvSpPr>
        <p:spPr>
          <a:xfrm>
            <a:off x="8776887" y="5701953"/>
            <a:ext cx="3861442"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4"/>
              </a:rPr>
              <a:t>http://</a:t>
            </a:r>
            <a:r>
              <a:rPr lang="en-US" sz="1000" dirty="0" smtClean="0">
                <a:hlinkClick r:id="rId4"/>
              </a:rPr>
              <a:t>mmsart.blogspot.com/2011/11/teasing-tessellations.html</a:t>
            </a:r>
            <a:r>
              <a:rPr lang="en-US" sz="1000" dirty="0" smtClean="0"/>
              <a:t> </a:t>
            </a:r>
            <a:endParaRPr lang="en-US" sz="1000" dirty="0"/>
          </a:p>
        </p:txBody>
      </p:sp>
      <p:sp>
        <p:nvSpPr>
          <p:cNvPr id="5" name="TextBox 4"/>
          <p:cNvSpPr txBox="1"/>
          <p:nvPr/>
        </p:nvSpPr>
        <p:spPr>
          <a:xfrm>
            <a:off x="564419" y="8933324"/>
            <a:ext cx="2767296"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5"/>
              </a:rPr>
              <a:t>http://</a:t>
            </a:r>
            <a:r>
              <a:rPr lang="en-US" sz="1000" dirty="0" smtClean="0">
                <a:hlinkClick r:id="rId5"/>
              </a:rPr>
              <a:t>tdbcons.com/art-by-ruben-m-sandoval</a:t>
            </a:r>
            <a:r>
              <a:rPr lang="en-US" sz="1000" dirty="0" smtClean="0"/>
              <a:t> </a:t>
            </a:r>
            <a:endParaRPr lang="en-US" sz="1000" dirty="0"/>
          </a:p>
        </p:txBody>
      </p:sp>
      <p:sp>
        <p:nvSpPr>
          <p:cNvPr id="6" name="TextBox 5"/>
          <p:cNvSpPr txBox="1"/>
          <p:nvPr/>
        </p:nvSpPr>
        <p:spPr>
          <a:xfrm>
            <a:off x="8382124" y="9256995"/>
            <a:ext cx="3984873"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6"/>
              </a:rPr>
              <a:t>http://</a:t>
            </a:r>
            <a:r>
              <a:rPr lang="en-US" sz="1000" dirty="0" smtClean="0">
                <a:hlinkClick r:id="rId6"/>
              </a:rPr>
              <a:t>classroom.synonym.com/invented-tessellations-15952.html</a:t>
            </a:r>
            <a:r>
              <a:rPr lang="en-US" sz="1000" dirty="0" smtClean="0"/>
              <a:t> </a:t>
            </a:r>
            <a:endParaRPr lang="en-US" sz="1000" dirty="0"/>
          </a:p>
        </p:txBody>
      </p:sp>
    </p:spTree>
    <p:extLst>
      <p:ext uri="{BB962C8B-B14F-4D97-AF65-F5344CB8AC3E}">
        <p14:creationId xmlns:p14="http://schemas.microsoft.com/office/powerpoint/2010/main" val="16917261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229" name="Shape 229"/>
          <p:cNvSpPr>
            <a:spLocks noGrp="1"/>
          </p:cNvSpPr>
          <p:nvPr>
            <p:ph type="title"/>
          </p:nvPr>
        </p:nvSpPr>
        <p:spPr>
          <a:prstGeom prst="rect">
            <a:avLst/>
          </a:prstGeom>
          <a:noFill/>
          <a:ln>
            <a:noFill/>
          </a:ln>
        </p:spPr>
        <p:txBody>
          <a:bodyPr>
            <a:noAutofit/>
          </a:bodyPr>
          <a:lstStyle>
            <a:lvl1pPr defTabSz="543305">
              <a:spcBef>
                <a:spcPts val="2100"/>
              </a:spcBef>
              <a:defRPr sz="4836"/>
            </a:lvl1pPr>
          </a:lstStyle>
          <a:p>
            <a:r>
              <a:rPr lang="en-US" sz="4800" dirty="0" smtClean="0"/>
              <a:t>Art or Math? </a:t>
            </a:r>
            <a:endParaRPr sz="48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1"/>
          <p:cNvPicPr>
            <a:picLocks noChangeAspect="1"/>
          </p:cNvPicPr>
          <p:nvPr/>
        </p:nvPicPr>
        <p:blipFill>
          <a:blip r:embed="rId2"/>
          <a:stretch>
            <a:fillRect/>
          </a:stretch>
        </p:blipFill>
        <p:spPr>
          <a:xfrm>
            <a:off x="521592" y="2334239"/>
            <a:ext cx="1962150" cy="2324100"/>
          </a:xfrm>
          <a:prstGeom prst="rect">
            <a:avLst/>
          </a:prstGeom>
        </p:spPr>
      </p:pic>
      <p:sp>
        <p:nvSpPr>
          <p:cNvPr id="3" name="TextBox 2"/>
          <p:cNvSpPr txBox="1"/>
          <p:nvPr/>
        </p:nvSpPr>
        <p:spPr>
          <a:xfrm>
            <a:off x="517814" y="1637326"/>
            <a:ext cx="6778859" cy="713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t>Maurits </a:t>
            </a:r>
            <a:r>
              <a:rPr lang="en-US" b="1" dirty="0" err="1"/>
              <a:t>Cornelis</a:t>
            </a:r>
            <a:r>
              <a:rPr lang="en-US" b="1" dirty="0"/>
              <a:t> </a:t>
            </a:r>
            <a:r>
              <a:rPr lang="en-US" b="1" dirty="0" smtClean="0"/>
              <a:t>Escher </a:t>
            </a:r>
            <a:r>
              <a:rPr lang="en-US" sz="1600" dirty="0" smtClean="0"/>
              <a:t>(M. C. Escher) </a:t>
            </a:r>
            <a:endParaRPr lang="en-US" sz="1600" dirty="0"/>
          </a:p>
        </p:txBody>
      </p:sp>
      <p:pic>
        <p:nvPicPr>
          <p:cNvPr id="4" name="Picture 3"/>
          <p:cNvPicPr>
            <a:picLocks noChangeAspect="1"/>
          </p:cNvPicPr>
          <p:nvPr/>
        </p:nvPicPr>
        <p:blipFill>
          <a:blip r:embed="rId3"/>
          <a:stretch>
            <a:fillRect/>
          </a:stretch>
        </p:blipFill>
        <p:spPr>
          <a:xfrm>
            <a:off x="9049620" y="2115363"/>
            <a:ext cx="3141754" cy="3287341"/>
          </a:xfrm>
          <a:prstGeom prst="rect">
            <a:avLst/>
          </a:prstGeom>
          <a:ln w="57150">
            <a:solidFill>
              <a:schemeClr val="accent5">
                <a:lumMod val="75000"/>
              </a:schemeClr>
            </a:solidFill>
          </a:ln>
        </p:spPr>
      </p:pic>
      <p:sp>
        <p:nvSpPr>
          <p:cNvPr id="5" name="TextBox 4"/>
          <p:cNvSpPr txBox="1"/>
          <p:nvPr/>
        </p:nvSpPr>
        <p:spPr>
          <a:xfrm>
            <a:off x="521592" y="5230777"/>
            <a:ext cx="4129549" cy="713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b="1" dirty="0"/>
              <a:t>Sir Roger Penrose</a:t>
            </a:r>
            <a:endParaRPr lang="en-US" dirty="0"/>
          </a:p>
        </p:txBody>
      </p:sp>
      <p:pic>
        <p:nvPicPr>
          <p:cNvPr id="6" name="Picture 5"/>
          <p:cNvPicPr>
            <a:picLocks noChangeAspect="1"/>
          </p:cNvPicPr>
          <p:nvPr/>
        </p:nvPicPr>
        <p:blipFill>
          <a:blip r:embed="rId4"/>
          <a:stretch>
            <a:fillRect/>
          </a:stretch>
        </p:blipFill>
        <p:spPr>
          <a:xfrm>
            <a:off x="521592" y="5911354"/>
            <a:ext cx="2131083" cy="2123362"/>
          </a:xfrm>
          <a:prstGeom prst="rect">
            <a:avLst/>
          </a:prstGeom>
        </p:spPr>
      </p:pic>
      <p:sp>
        <p:nvSpPr>
          <p:cNvPr id="17" name="Shape 231"/>
          <p:cNvSpPr txBox="1">
            <a:spLocks/>
          </p:cNvSpPr>
          <p:nvPr/>
        </p:nvSpPr>
        <p:spPr>
          <a:xfrm>
            <a:off x="2756267" y="5911355"/>
            <a:ext cx="5941989" cy="21628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marL="469900" marR="0" indent="-469900" algn="l" defTabSz="584200" rtl="0" latinLnBrk="0">
              <a:lnSpc>
                <a:spcPct val="100000"/>
              </a:lnSpc>
              <a:spcBef>
                <a:spcPts val="1800"/>
              </a:spcBef>
              <a:spcAft>
                <a:spcPts val="0"/>
              </a:spcAft>
              <a:buClrTx/>
              <a:buSzPct val="111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a:lstStyle>
          <a:p>
            <a:pPr marL="0" indent="0" hangingPunct="1">
              <a:spcBef>
                <a:spcPts val="1200"/>
              </a:spcBef>
              <a:buSzTx/>
              <a:buFontTx/>
              <a:buNone/>
              <a:defRPr sz="2800"/>
            </a:pPr>
            <a:r>
              <a:rPr lang="en-US" sz="1600" dirty="0" smtClean="0"/>
              <a:t>Sir Roger Penrose was born </a:t>
            </a:r>
            <a:r>
              <a:rPr lang="en-US" sz="1600" dirty="0"/>
              <a:t>August 8, 1931, Colchester, Essex, </a:t>
            </a:r>
            <a:r>
              <a:rPr lang="en-US" sz="1600" dirty="0" smtClean="0"/>
              <a:t>England. He was even </a:t>
            </a:r>
            <a:r>
              <a:rPr lang="en-US" sz="1600" dirty="0"/>
              <a:t>knighted for his services to science in </a:t>
            </a:r>
            <a:r>
              <a:rPr lang="en-US" sz="1600" dirty="0" smtClean="0"/>
              <a:t>1994! </a:t>
            </a:r>
          </a:p>
          <a:p>
            <a:pPr marL="0" indent="0" hangingPunct="1">
              <a:spcBef>
                <a:spcPts val="1200"/>
              </a:spcBef>
              <a:buSzTx/>
              <a:buFontTx/>
              <a:buNone/>
              <a:defRPr sz="2800"/>
            </a:pPr>
            <a:r>
              <a:rPr lang="en-US" sz="1600" dirty="0" smtClean="0"/>
              <a:t>Penrose was very involved in mathematics and grand calculations about matter in outer space. He calculated </a:t>
            </a:r>
            <a:r>
              <a:rPr lang="en-US" sz="1600" dirty="0"/>
              <a:t>many of the basic features of black </a:t>
            </a:r>
            <a:r>
              <a:rPr lang="en-US" sz="1600" dirty="0" smtClean="0"/>
              <a:t>holes and in </a:t>
            </a:r>
            <a:r>
              <a:rPr lang="en-US" sz="1600" dirty="0"/>
              <a:t>1969, with Stephen Hawking, Penrose proved that all matter </a:t>
            </a:r>
            <a:r>
              <a:rPr lang="en-US" sz="1600" dirty="0" smtClean="0"/>
              <a:t>within </a:t>
            </a:r>
            <a:r>
              <a:rPr lang="en-US" sz="1600" dirty="0"/>
              <a:t>a black hole </a:t>
            </a:r>
            <a:r>
              <a:rPr lang="en-US" sz="1600" dirty="0" smtClean="0"/>
              <a:t>collapses.</a:t>
            </a:r>
            <a:endParaRPr lang="en-US" sz="1600" dirty="0"/>
          </a:p>
        </p:txBody>
      </p:sp>
      <p:sp>
        <p:nvSpPr>
          <p:cNvPr id="8" name="TextBox 7"/>
          <p:cNvSpPr txBox="1"/>
          <p:nvPr/>
        </p:nvSpPr>
        <p:spPr>
          <a:xfrm>
            <a:off x="451647" y="8450045"/>
            <a:ext cx="8355361"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hangingPunct="1">
              <a:spcBef>
                <a:spcPts val="1200"/>
              </a:spcBef>
              <a:defRPr sz="2800"/>
            </a:pPr>
            <a:r>
              <a:rPr lang="en-US" sz="1600" dirty="0" smtClean="0">
                <a:latin typeface="Iowan Old Style Roman" charset="0"/>
                <a:ea typeface="Iowan Old Style Roman" charset="0"/>
                <a:cs typeface="Iowan Old Style Roman" charset="0"/>
              </a:rPr>
              <a:t>A Penrose Tiling must be constructed to have both reflection symmetry and fivefold rotational symmetry.</a:t>
            </a:r>
            <a:endParaRPr lang="en-US" sz="1600" spc="0" dirty="0" smtClean="0">
              <a:latin typeface="Iowan Old Style Roman" charset="0"/>
              <a:ea typeface="Iowan Old Style Roman" charset="0"/>
              <a:cs typeface="Iowan Old Style Roman" charset="0"/>
              <a:sym typeface="Iowan Old Style Roman"/>
            </a:endParaRPr>
          </a:p>
          <a:p>
            <a:pPr hangingPunct="1">
              <a:spcBef>
                <a:spcPts val="1200"/>
              </a:spcBef>
              <a:defRPr sz="2800"/>
            </a:pPr>
            <a:r>
              <a:rPr lang="en-US" sz="1600" i="1" spc="0" dirty="0" smtClean="0">
                <a:latin typeface="Iowan Old Style Roman"/>
                <a:sym typeface="Iowan Old Style Roman"/>
              </a:rPr>
              <a:t>Go to </a:t>
            </a:r>
            <a:r>
              <a:rPr lang="en-US" sz="1600" i="1" spc="0" dirty="0" smtClean="0">
                <a:latin typeface="Iowan Old Style Roman"/>
                <a:sym typeface="Iowan Old Style Roman"/>
                <a:hlinkClick r:id="rId5"/>
              </a:rPr>
              <a:t>http://www.britannica.com/biography/Roger-Penrose</a:t>
            </a:r>
            <a:r>
              <a:rPr lang="en-US" sz="1600" i="1" spc="0" dirty="0" smtClean="0">
                <a:latin typeface="Iowan Old Style Roman"/>
                <a:sym typeface="Iowan Old Style Roman"/>
              </a:rPr>
              <a:t> to learn more about Sir Roger Penrose!</a:t>
            </a:r>
            <a:endParaRPr lang="en-US" sz="1600" i="1" spc="0" dirty="0">
              <a:latin typeface="Iowan Old Style Roman"/>
              <a:sym typeface="Iowan Old Style Roman"/>
            </a:endParaRPr>
          </a:p>
        </p:txBody>
      </p:sp>
      <p:pic>
        <p:nvPicPr>
          <p:cNvPr id="10" name="Picture 9"/>
          <p:cNvPicPr>
            <a:picLocks noChangeAspect="1"/>
          </p:cNvPicPr>
          <p:nvPr/>
        </p:nvPicPr>
        <p:blipFill>
          <a:blip r:embed="rId6"/>
          <a:stretch>
            <a:fillRect/>
          </a:stretch>
        </p:blipFill>
        <p:spPr>
          <a:xfrm>
            <a:off x="9095363" y="6310979"/>
            <a:ext cx="3106276" cy="3106276"/>
          </a:xfrm>
          <a:prstGeom prst="rect">
            <a:avLst/>
          </a:prstGeom>
          <a:ln w="57150">
            <a:solidFill>
              <a:srgbClr val="000000"/>
            </a:solidFill>
          </a:ln>
        </p:spPr>
      </p:pic>
      <p:sp>
        <p:nvSpPr>
          <p:cNvPr id="7" name="TextBox 6"/>
          <p:cNvSpPr txBox="1"/>
          <p:nvPr/>
        </p:nvSpPr>
        <p:spPr>
          <a:xfrm>
            <a:off x="8956582" y="5279510"/>
            <a:ext cx="3250505"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7"/>
              </a:rPr>
              <a:t>https://www.pinterest.com/pin/38280665557450532</a:t>
            </a:r>
            <a:r>
              <a:rPr lang="en-US" sz="1000" dirty="0" smtClean="0">
                <a:hlinkClick r:id="rId7"/>
              </a:rPr>
              <a:t>/</a:t>
            </a:r>
            <a:r>
              <a:rPr lang="en-US" sz="1000" dirty="0" smtClean="0"/>
              <a:t> </a:t>
            </a:r>
            <a:endParaRPr lang="en-US" sz="1000" dirty="0"/>
          </a:p>
        </p:txBody>
      </p:sp>
      <p:sp>
        <p:nvSpPr>
          <p:cNvPr id="9" name="TextBox 8"/>
          <p:cNvSpPr txBox="1"/>
          <p:nvPr/>
        </p:nvSpPr>
        <p:spPr>
          <a:xfrm>
            <a:off x="9010209" y="9307520"/>
            <a:ext cx="2695931"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8"/>
              </a:rPr>
              <a:t>https://</a:t>
            </a:r>
            <a:r>
              <a:rPr lang="en-US" sz="1000" dirty="0" smtClean="0">
                <a:hlinkClick r:id="rId8"/>
              </a:rPr>
              <a:t>en.wikipedia.org/wiki/Penrose_tiling</a:t>
            </a:r>
            <a:r>
              <a:rPr lang="en-US" sz="1000" dirty="0" smtClean="0"/>
              <a:t> </a:t>
            </a:r>
            <a:endParaRPr lang="en-US" sz="1000" dirty="0"/>
          </a:p>
        </p:txBody>
      </p:sp>
      <p:sp>
        <p:nvSpPr>
          <p:cNvPr id="11" name="TextBox 10"/>
          <p:cNvSpPr txBox="1"/>
          <p:nvPr/>
        </p:nvSpPr>
        <p:spPr>
          <a:xfrm>
            <a:off x="2652675" y="2154669"/>
            <a:ext cx="6263085"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600" dirty="0">
                <a:latin typeface="Iowan Old Style Roman" charset="0"/>
                <a:ea typeface="Iowan Old Style Roman" charset="0"/>
                <a:cs typeface="Iowan Old Style Roman" charset="0"/>
              </a:rPr>
              <a:t>M. C. Escher was an amazing artist who was influential in incorporating tessellations into art. In his early years, Escher sketched landscapes and nature. He also sketched insects such as ants, bees, and grasshoppers, which appeared frequently in his later work.</a:t>
            </a:r>
          </a:p>
          <a:p>
            <a:r>
              <a:rPr lang="en-US" sz="1600" dirty="0">
                <a:latin typeface="Iowan Old Style Roman" charset="0"/>
                <a:ea typeface="Iowan Old Style Roman" charset="0"/>
                <a:cs typeface="Iowan Old Style Roman" charset="0"/>
              </a:rPr>
              <a:t>Although Escher did not have mathematical training, his understanding of mathematics was largely visual and intuitive. Several of the works he drew were built around impossible objects</a:t>
            </a:r>
            <a:r>
              <a:rPr lang="en-US" sz="1600" dirty="0" smtClean="0">
                <a:latin typeface="Iowan Old Style Roman" charset="0"/>
                <a:ea typeface="Iowan Old Style Roman" charset="0"/>
                <a:cs typeface="Iowan Old Style Roman" charset="0"/>
              </a:rPr>
              <a:t>.</a:t>
            </a:r>
            <a:endParaRPr lang="en-US" sz="1600" dirty="0">
              <a:latin typeface="Iowan Old Style Roman" charset="0"/>
              <a:ea typeface="Iowan Old Style Roman" charset="0"/>
              <a:cs typeface="Iowan Old Style Roman" charset="0"/>
            </a:endParaRPr>
          </a:p>
        </p:txBody>
      </p:sp>
      <p:sp>
        <p:nvSpPr>
          <p:cNvPr id="12" name="TextBox 11"/>
          <p:cNvSpPr txBox="1"/>
          <p:nvPr/>
        </p:nvSpPr>
        <p:spPr>
          <a:xfrm>
            <a:off x="2650094" y="4628133"/>
            <a:ext cx="6263085" cy="774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600" dirty="0"/>
              <a:t>Check out </a:t>
            </a:r>
            <a:r>
              <a:rPr lang="en-US" sz="1600" dirty="0">
                <a:hlinkClick r:id="rId9"/>
              </a:rPr>
              <a:t>http://www.mcescher.com/about/biography/</a:t>
            </a:r>
            <a:r>
              <a:rPr lang="en-US" sz="1600" dirty="0"/>
              <a:t> to learn more about M. C. Escher</a:t>
            </a:r>
            <a:r>
              <a:rPr lang="en-US" sz="1600" dirty="0" smtClean="0"/>
              <a:t>!</a:t>
            </a:r>
            <a:endParaRPr lang="en-US" sz="1600" dirty="0"/>
          </a:p>
        </p:txBody>
      </p:sp>
      <p:sp>
        <p:nvSpPr>
          <p:cNvPr id="13" name="TextBox 12"/>
          <p:cNvSpPr txBox="1"/>
          <p:nvPr/>
        </p:nvSpPr>
        <p:spPr>
          <a:xfrm>
            <a:off x="8807009" y="1429283"/>
            <a:ext cx="3506986" cy="651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i="1" dirty="0" smtClean="0">
                <a:solidFill>
                  <a:srgbClr val="000000"/>
                </a:solidFill>
              </a:rPr>
              <a:t>“Lizards” – M. C. Escher</a:t>
            </a:r>
            <a:endParaRPr lang="en-US" sz="2400" i="1" dirty="0">
              <a:solidFill>
                <a:srgbClr val="000000"/>
              </a:solidFill>
            </a:endParaRPr>
          </a:p>
        </p:txBody>
      </p:sp>
      <p:sp>
        <p:nvSpPr>
          <p:cNvPr id="14" name="TextBox 13"/>
          <p:cNvSpPr txBox="1"/>
          <p:nvPr/>
        </p:nvSpPr>
        <p:spPr>
          <a:xfrm>
            <a:off x="8921308" y="5613927"/>
            <a:ext cx="2335319" cy="651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i="1" dirty="0" smtClean="0">
                <a:solidFill>
                  <a:srgbClr val="000000"/>
                </a:solidFill>
              </a:rPr>
              <a:t>“Penrose Tiling”</a:t>
            </a:r>
            <a:endParaRPr lang="en-US" sz="2400" i="1" dirty="0">
              <a:solidFill>
                <a:srgbClr val="000000"/>
              </a:solidFill>
            </a:endParaRPr>
          </a:p>
        </p:txBody>
      </p:sp>
      <p:sp>
        <p:nvSpPr>
          <p:cNvPr id="15" name="TextBox 14"/>
          <p:cNvSpPr txBox="1"/>
          <p:nvPr/>
        </p:nvSpPr>
        <p:spPr>
          <a:xfrm>
            <a:off x="2756266" y="7818072"/>
            <a:ext cx="6050742" cy="774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600" dirty="0">
                <a:latin typeface="Iowan Old Style Roman" charset="0"/>
                <a:ea typeface="Iowan Old Style Roman" charset="0"/>
                <a:cs typeface="Iowan Old Style Roman" charset="0"/>
              </a:rPr>
              <a:t>There is even a specific tessellation named after him called the Penrose Tiling!</a:t>
            </a:r>
          </a:p>
        </p:txBody>
      </p:sp>
      <p:sp>
        <p:nvSpPr>
          <p:cNvPr id="16" name="TextBox 15"/>
          <p:cNvSpPr txBox="1"/>
          <p:nvPr/>
        </p:nvSpPr>
        <p:spPr>
          <a:xfrm>
            <a:off x="512435" y="7875528"/>
            <a:ext cx="2243830" cy="589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000" dirty="0">
                <a:hlinkClick r:id="rId10"/>
              </a:rPr>
              <a:t>http://</a:t>
            </a:r>
            <a:r>
              <a:rPr lang="en-US" sz="1000" dirty="0" smtClean="0">
                <a:hlinkClick r:id="rId10"/>
              </a:rPr>
              <a:t>www.worldofescher.com/misc/penrose.html</a:t>
            </a:r>
            <a:r>
              <a:rPr lang="en-US" sz="1000" dirty="0" smtClean="0"/>
              <a:t> </a:t>
            </a:r>
            <a:endParaRPr lang="en-US" sz="1000" dirty="0"/>
          </a:p>
        </p:txBody>
      </p:sp>
      <p:sp>
        <p:nvSpPr>
          <p:cNvPr id="18" name="TextBox 17"/>
          <p:cNvSpPr txBox="1"/>
          <p:nvPr/>
        </p:nvSpPr>
        <p:spPr>
          <a:xfrm>
            <a:off x="458060" y="4459071"/>
            <a:ext cx="2140240" cy="7437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000" dirty="0">
                <a:hlinkClick r:id="rId11"/>
              </a:rPr>
              <a:t>http://</a:t>
            </a:r>
            <a:r>
              <a:rPr lang="en-US" sz="1000" dirty="0" smtClean="0">
                <a:hlinkClick r:id="rId11"/>
              </a:rPr>
              <a:t>www.goodreads.com/book/show/558558.The_Magic_of_M_C_Escher</a:t>
            </a:r>
            <a:r>
              <a:rPr lang="en-US" sz="1000" dirty="0" smtClean="0"/>
              <a:t> </a:t>
            </a:r>
            <a:endParaRPr lang="en-US" sz="1000" dirty="0"/>
          </a:p>
        </p:txBody>
      </p:sp>
    </p:spTree>
    <p:extLst>
      <p:ext uri="{BB962C8B-B14F-4D97-AF65-F5344CB8AC3E}">
        <p14:creationId xmlns:p14="http://schemas.microsoft.com/office/powerpoint/2010/main" val="39215001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body" idx="13"/>
          </p:nvPr>
        </p:nvSpPr>
        <p:spPr>
          <a:xfrm>
            <a:off x="2053473" y="2071873"/>
            <a:ext cx="10515369" cy="5560497"/>
          </a:xfrm>
          <a:prstGeom prst="rect">
            <a:avLst/>
          </a:prstGeom>
        </p:spPr>
        <p:txBody>
          <a:bodyPr/>
          <a:lstStyle>
            <a:lvl1pPr>
              <a:defRPr sz="4000"/>
            </a:lvl1pPr>
          </a:lstStyle>
          <a:p>
            <a:r>
              <a:rPr lang="en-US" sz="4800" dirty="0" smtClean="0"/>
              <a:t>“Only those who attempt the absurd </a:t>
            </a:r>
          </a:p>
          <a:p>
            <a:r>
              <a:rPr lang="en-US" sz="4800" dirty="0" smtClean="0"/>
              <a:t>will achieve the impossible. I think</a:t>
            </a:r>
          </a:p>
          <a:p>
            <a:r>
              <a:rPr lang="en-US" sz="4800" dirty="0" smtClean="0"/>
              <a:t>it’s  				 </a:t>
            </a:r>
          </a:p>
          <a:p>
            <a:r>
              <a:rPr lang="en-US" sz="4800" dirty="0"/>
              <a:t>	</a:t>
            </a:r>
            <a:r>
              <a:rPr lang="en-US" sz="4800" dirty="0" smtClean="0"/>
              <a:t>					in my basement... </a:t>
            </a:r>
          </a:p>
          <a:p>
            <a:r>
              <a:rPr lang="en-US" sz="4800" dirty="0"/>
              <a:t> </a:t>
            </a:r>
            <a:r>
              <a:rPr lang="en-US" sz="4800" dirty="0" smtClean="0"/>
              <a:t>                    let me go upstairs and </a:t>
            </a:r>
          </a:p>
          <a:p>
            <a:r>
              <a:rPr lang="en-US" sz="4800" dirty="0"/>
              <a:t> </a:t>
            </a:r>
            <a:r>
              <a:rPr lang="en-US" sz="4800" dirty="0" smtClean="0"/>
              <a:t>                    check.”</a:t>
            </a:r>
            <a:endParaRPr lang="en-US" sz="4800" dirty="0"/>
          </a:p>
        </p:txBody>
      </p:sp>
      <p:sp>
        <p:nvSpPr>
          <p:cNvPr id="242" name="Shape 242"/>
          <p:cNvSpPr>
            <a:spLocks noGrp="1"/>
          </p:cNvSpPr>
          <p:nvPr>
            <p:ph type="body" idx="14"/>
          </p:nvPr>
        </p:nvSpPr>
        <p:spPr>
          <a:xfrm>
            <a:off x="888308" y="7356314"/>
            <a:ext cx="10490200" cy="630494"/>
          </a:xfrm>
          <a:prstGeom prst="rect">
            <a:avLst/>
          </a:prstGeom>
        </p:spPr>
        <p:txBody>
          <a:bodyPr/>
          <a:lstStyle/>
          <a:p>
            <a:r>
              <a:rPr dirty="0" smtClean="0"/>
              <a:t>-</a:t>
            </a:r>
            <a:r>
              <a:rPr lang="en-US" dirty="0" smtClean="0"/>
              <a:t> M. C. Escher </a:t>
            </a:r>
            <a:endParaRPr dirty="0"/>
          </a:p>
        </p:txBody>
      </p:sp>
      <p:pic>
        <p:nvPicPr>
          <p:cNvPr id="7" name="Picture 6"/>
          <p:cNvPicPr>
            <a:picLocks noChangeAspect="1"/>
          </p:cNvPicPr>
          <p:nvPr/>
        </p:nvPicPr>
        <p:blipFill>
          <a:blip r:embed="rId2"/>
          <a:stretch>
            <a:fillRect/>
          </a:stretch>
        </p:blipFill>
        <p:spPr>
          <a:xfrm>
            <a:off x="888308" y="4852121"/>
            <a:ext cx="4557654" cy="4457265"/>
          </a:xfrm>
          <a:prstGeom prst="rect">
            <a:avLst/>
          </a:prstGeom>
        </p:spPr>
      </p:pic>
      <p:sp>
        <p:nvSpPr>
          <p:cNvPr id="2" name="TextBox 1"/>
          <p:cNvSpPr txBox="1"/>
          <p:nvPr/>
        </p:nvSpPr>
        <p:spPr>
          <a:xfrm>
            <a:off x="862908" y="9129060"/>
            <a:ext cx="2690352"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3"/>
              </a:rPr>
              <a:t>https://en.wikipedia.org/wiki/M._C._</a:t>
            </a:r>
            <a:r>
              <a:rPr lang="en-US" sz="1000" dirty="0" smtClean="0">
                <a:hlinkClick r:id="rId3"/>
              </a:rPr>
              <a:t>Escher</a:t>
            </a:r>
            <a:r>
              <a:rPr lang="en-US" sz="1000" dirty="0" smtClean="0"/>
              <a:t> </a:t>
            </a:r>
            <a:endParaRPr lang="en-US" sz="1000" dirty="0"/>
          </a:p>
        </p:txBody>
      </p:sp>
    </p:spTree>
    <p:extLst>
      <p:ext uri="{BB962C8B-B14F-4D97-AF65-F5344CB8AC3E}">
        <p14:creationId xmlns:p14="http://schemas.microsoft.com/office/powerpoint/2010/main" val="14509592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xfrm>
            <a:off x="0" y="447830"/>
            <a:ext cx="12318451" cy="723900"/>
          </a:xfrm>
          <a:prstGeom prst="rect">
            <a:avLst/>
          </a:prstGeom>
        </p:spPr>
        <p:txBody>
          <a:bodyPr>
            <a:noAutofit/>
          </a:bodyPr>
          <a:lstStyle/>
          <a:p>
            <a:pPr lvl="1" indent="212597" defTabSz="543305">
              <a:spcBef>
                <a:spcPts val="2100"/>
              </a:spcBef>
              <a:defRPr sz="4836"/>
            </a:pPr>
            <a:r>
              <a:rPr lang="en-US" sz="4400" b="1" cap="none" dirty="0" smtClean="0">
                <a:ln w="0"/>
                <a:solidFill>
                  <a:schemeClr val="tx1"/>
                </a:solidFill>
                <a:effectLst>
                  <a:outerShdw blurRad="38100" dist="25400" dir="5400000" algn="ctr" rotWithShape="0">
                    <a:srgbClr val="6E747A">
                      <a:alpha val="43000"/>
                    </a:srgbClr>
                  </a:outerShdw>
                </a:effectLst>
                <a:latin typeface="Iowan Old Style Roman"/>
                <a:cs typeface="Iowan Old Style Roman"/>
              </a:rPr>
              <a:t>Tessellations in the world around us</a:t>
            </a:r>
            <a:endParaRPr sz="4400" b="1" cap="none" dirty="0">
              <a:ln w="0"/>
              <a:solidFill>
                <a:schemeClr val="tx1"/>
              </a:solidFill>
              <a:effectLst>
                <a:outerShdw blurRad="38100" dist="25400" dir="5400000" algn="ctr" rotWithShape="0">
                  <a:srgbClr val="6E747A">
                    <a:alpha val="43000"/>
                  </a:srgbClr>
                </a:outerShdw>
              </a:effectLst>
              <a:latin typeface="Iowan Old Style Roman"/>
              <a:cs typeface="Iowan Old Style Roman"/>
            </a:endParaRPr>
          </a:p>
        </p:txBody>
      </p:sp>
      <p:pic>
        <p:nvPicPr>
          <p:cNvPr id="3" name="Picture 2"/>
          <p:cNvPicPr>
            <a:picLocks noChangeAspect="1"/>
          </p:cNvPicPr>
          <p:nvPr/>
        </p:nvPicPr>
        <p:blipFill>
          <a:blip r:embed="rId2"/>
          <a:stretch>
            <a:fillRect/>
          </a:stretch>
        </p:blipFill>
        <p:spPr>
          <a:xfrm>
            <a:off x="7598083" y="1917410"/>
            <a:ext cx="4377608" cy="3004557"/>
          </a:xfrm>
          <a:prstGeom prst="rect">
            <a:avLst/>
          </a:prstGeom>
          <a:ln w="57150">
            <a:solidFill>
              <a:schemeClr val="accent1">
                <a:lumMod val="60000"/>
                <a:lumOff val="40000"/>
              </a:schemeClr>
            </a:solidFill>
          </a:ln>
        </p:spPr>
      </p:pic>
      <p:pic>
        <p:nvPicPr>
          <p:cNvPr id="4" name="Picture 3"/>
          <p:cNvPicPr>
            <a:picLocks noChangeAspect="1"/>
          </p:cNvPicPr>
          <p:nvPr/>
        </p:nvPicPr>
        <p:blipFill>
          <a:blip r:embed="rId3"/>
          <a:stretch>
            <a:fillRect/>
          </a:stretch>
        </p:blipFill>
        <p:spPr>
          <a:xfrm>
            <a:off x="571500" y="5889000"/>
            <a:ext cx="4597183" cy="3059216"/>
          </a:xfrm>
          <a:prstGeom prst="rect">
            <a:avLst/>
          </a:prstGeom>
          <a:ln w="57150">
            <a:solidFill>
              <a:schemeClr val="tx2">
                <a:lumMod val="20000"/>
                <a:lumOff val="80000"/>
              </a:schemeClr>
            </a:solidFill>
          </a:ln>
        </p:spPr>
      </p:pic>
      <p:sp>
        <p:nvSpPr>
          <p:cNvPr id="10" name="Shape 251"/>
          <p:cNvSpPr/>
          <p:nvPr/>
        </p:nvSpPr>
        <p:spPr>
          <a:xfrm>
            <a:off x="5571446" y="5493881"/>
            <a:ext cx="1623874"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dirty="0">
                <a:solidFill>
                  <a:srgbClr val="CF7330">
                    <a:satOff val="15429"/>
                    <a:lumOff val="5536"/>
                  </a:srgbClr>
                </a:solidFill>
              </a:rPr>
              <a:t>Group Talk</a:t>
            </a:r>
          </a:p>
        </p:txBody>
      </p:sp>
      <p:sp>
        <p:nvSpPr>
          <p:cNvPr id="11" name="Shape 252"/>
          <p:cNvSpPr/>
          <p:nvPr/>
        </p:nvSpPr>
        <p:spPr>
          <a:xfrm rot="10800000" flipH="1">
            <a:off x="5413770" y="5925322"/>
            <a:ext cx="7019530" cy="2573370"/>
          </a:xfrm>
          <a:custGeom>
            <a:avLst/>
            <a:gdLst/>
            <a:ahLst/>
            <a:cxnLst>
              <a:cxn ang="0">
                <a:pos x="wd2" y="hd2"/>
              </a:cxn>
              <a:cxn ang="5400000">
                <a:pos x="wd2" y="hd2"/>
              </a:cxn>
              <a:cxn ang="10800000">
                <a:pos x="wd2" y="hd2"/>
              </a:cxn>
              <a:cxn ang="16200000">
                <a:pos x="wd2" y="hd2"/>
              </a:cxn>
            </a:cxnLst>
            <a:rect l="0" t="0" r="r" b="b"/>
            <a:pathLst>
              <a:path w="21600" h="21600" extrusionOk="0">
                <a:moveTo>
                  <a:pt x="335" y="0"/>
                </a:moveTo>
                <a:cubicBezTo>
                  <a:pt x="150" y="0"/>
                  <a:pt x="0" y="547"/>
                  <a:pt x="0" y="1221"/>
                </a:cubicBezTo>
                <a:lnTo>
                  <a:pt x="0" y="19006"/>
                </a:lnTo>
                <a:cubicBezTo>
                  <a:pt x="0" y="19164"/>
                  <a:pt x="9" y="19314"/>
                  <a:pt x="24" y="19453"/>
                </a:cubicBezTo>
                <a:lnTo>
                  <a:pt x="7" y="21600"/>
                </a:lnTo>
                <a:lnTo>
                  <a:pt x="423" y="20223"/>
                </a:lnTo>
                <a:lnTo>
                  <a:pt x="21265" y="20223"/>
                </a:lnTo>
                <a:cubicBezTo>
                  <a:pt x="21450" y="20223"/>
                  <a:pt x="21600" y="19679"/>
                  <a:pt x="21600" y="19006"/>
                </a:cubicBezTo>
                <a:lnTo>
                  <a:pt x="21600" y="1221"/>
                </a:lnTo>
                <a:cubicBezTo>
                  <a:pt x="21600" y="547"/>
                  <a:pt x="21450" y="0"/>
                  <a:pt x="21265" y="0"/>
                </a:cubicBezTo>
                <a:lnTo>
                  <a:pt x="335"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sz="2400" spc="0">
              <a:solidFill>
                <a:srgbClr val="FFFFFF"/>
              </a:solidFill>
              <a:latin typeface="DIN Alternate"/>
              <a:ea typeface="DIN Alternate"/>
              <a:cs typeface="DIN Alternate"/>
              <a:sym typeface="DIN Alternate"/>
            </a:endParaRPr>
          </a:p>
        </p:txBody>
      </p:sp>
      <p:sp>
        <p:nvSpPr>
          <p:cNvPr id="12" name="Shape 253"/>
          <p:cNvSpPr/>
          <p:nvPr/>
        </p:nvSpPr>
        <p:spPr>
          <a:xfrm>
            <a:off x="5413769" y="6368576"/>
            <a:ext cx="7019532" cy="181588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23056" indent="-323056">
              <a:buClr>
                <a:srgbClr val="FF9300"/>
              </a:buClr>
              <a:buSzPct val="111000"/>
              <a:buFont typeface="Zapf Dingbats"/>
              <a:buChar char="‣"/>
              <a:defRPr sz="2200" spc="22">
                <a:latin typeface="Avenir Book"/>
                <a:ea typeface="Avenir Book"/>
                <a:cs typeface="Avenir Book"/>
                <a:sym typeface="Avenir Book"/>
              </a:defRPr>
            </a:pPr>
            <a:r>
              <a:rPr lang="en-US" sz="2200" spc="22" dirty="0" smtClean="0">
                <a:latin typeface="Avenir Book"/>
                <a:ea typeface="Avenir Book"/>
                <a:cs typeface="Avenir Book"/>
                <a:sym typeface="Avenir Book"/>
              </a:rPr>
              <a:t>Where do you see tessellations in your life?</a:t>
            </a:r>
          </a:p>
          <a:p>
            <a:pPr marL="323056" indent="-323056">
              <a:buClr>
                <a:srgbClr val="FF9300"/>
              </a:buClr>
              <a:buSzPct val="111000"/>
              <a:buFont typeface="Zapf Dingbats"/>
              <a:buChar char="‣"/>
              <a:defRPr sz="2200" spc="22">
                <a:latin typeface="Avenir Book"/>
                <a:ea typeface="Avenir Book"/>
                <a:cs typeface="Avenir Book"/>
                <a:sym typeface="Avenir Book"/>
              </a:defRPr>
            </a:pPr>
            <a:endParaRPr sz="2200" spc="22" dirty="0">
              <a:latin typeface="Avenir Book"/>
              <a:ea typeface="Avenir Book"/>
              <a:cs typeface="Avenir Book"/>
              <a:sym typeface="Avenir Book"/>
            </a:endParaRPr>
          </a:p>
          <a:p>
            <a:pPr marL="323056" indent="-323056">
              <a:buClr>
                <a:srgbClr val="FF9300"/>
              </a:buClr>
              <a:buSzPct val="111000"/>
              <a:buFont typeface="Zapf Dingbats"/>
              <a:buChar char="‣"/>
              <a:defRPr sz="2200" spc="22">
                <a:latin typeface="Avenir Book"/>
                <a:ea typeface="Avenir Book"/>
                <a:cs typeface="Avenir Book"/>
                <a:sym typeface="Avenir Book"/>
              </a:defRPr>
            </a:pPr>
            <a:r>
              <a:rPr lang="en-US" sz="2200" spc="22" dirty="0" smtClean="0">
                <a:latin typeface="Avenir Book"/>
                <a:ea typeface="Avenir Book"/>
                <a:cs typeface="Avenir Book"/>
                <a:sym typeface="Avenir Book"/>
              </a:rPr>
              <a:t>Why do tessellations matter? How can they be useful and helpful? </a:t>
            </a:r>
            <a:endParaRPr sz="2200" spc="22" dirty="0">
              <a:latin typeface="Avenir Book"/>
              <a:ea typeface="Avenir Book"/>
              <a:cs typeface="Avenir Book"/>
              <a:sym typeface="Avenir Book"/>
            </a:endParaRPr>
          </a:p>
        </p:txBody>
      </p:sp>
      <p:sp>
        <p:nvSpPr>
          <p:cNvPr id="2" name="TextBox 1"/>
          <p:cNvSpPr txBox="1"/>
          <p:nvPr/>
        </p:nvSpPr>
        <p:spPr>
          <a:xfrm>
            <a:off x="9891579" y="9125737"/>
            <a:ext cx="2541721"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4"/>
              </a:rPr>
              <a:t>http://www2.gvsu.edu/oxfordj/angie.html</a:t>
            </a:r>
            <a:r>
              <a:rPr lang="en-US" sz="1000" dirty="0"/>
              <a:t> </a:t>
            </a:r>
          </a:p>
        </p:txBody>
      </p:sp>
      <p:sp>
        <p:nvSpPr>
          <p:cNvPr id="5" name="TextBox 4"/>
          <p:cNvSpPr txBox="1"/>
          <p:nvPr/>
        </p:nvSpPr>
        <p:spPr>
          <a:xfrm>
            <a:off x="7598083" y="4825301"/>
            <a:ext cx="4230453"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5"/>
              </a:rPr>
              <a:t>http://</a:t>
            </a:r>
            <a:r>
              <a:rPr lang="en-US" sz="1000" dirty="0" smtClean="0">
                <a:hlinkClick r:id="rId5"/>
              </a:rPr>
              <a:t>geoinnature.blogspot.com/2012/04/tessellation-examples.html</a:t>
            </a:r>
            <a:r>
              <a:rPr lang="en-US" sz="1000" dirty="0" smtClean="0"/>
              <a:t> </a:t>
            </a:r>
            <a:endParaRPr lang="en-US" sz="1000" dirty="0"/>
          </a:p>
        </p:txBody>
      </p:sp>
      <p:sp>
        <p:nvSpPr>
          <p:cNvPr id="6" name="TextBox 5"/>
          <p:cNvSpPr txBox="1"/>
          <p:nvPr/>
        </p:nvSpPr>
        <p:spPr>
          <a:xfrm>
            <a:off x="571500" y="8907728"/>
            <a:ext cx="4159921"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6"/>
              </a:rPr>
              <a:t>http://</a:t>
            </a:r>
            <a:r>
              <a:rPr lang="en-US" sz="1000" dirty="0" smtClean="0">
                <a:hlinkClick r:id="rId6"/>
              </a:rPr>
              <a:t>people.opposingviews.com/tessellations-islamic-art-2800.html</a:t>
            </a:r>
            <a:r>
              <a:rPr lang="en-US" sz="1000" dirty="0" smtClean="0"/>
              <a:t> </a:t>
            </a:r>
            <a:endParaRPr lang="en-US" sz="1000" dirty="0"/>
          </a:p>
        </p:txBody>
      </p:sp>
      <p:sp>
        <p:nvSpPr>
          <p:cNvPr id="9" name="TextBox 8"/>
          <p:cNvSpPr txBox="1"/>
          <p:nvPr/>
        </p:nvSpPr>
        <p:spPr>
          <a:xfrm>
            <a:off x="262432" y="1372151"/>
            <a:ext cx="7335650" cy="5021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200"/>
              </a:spcBef>
              <a:defRPr sz="2800"/>
            </a:pPr>
            <a:r>
              <a:rPr lang="en-US" i="1" dirty="0"/>
              <a:t>Tessellations are all around you!</a:t>
            </a:r>
          </a:p>
          <a:p>
            <a:pPr>
              <a:spcBef>
                <a:spcPts val="1200"/>
              </a:spcBef>
              <a:defRPr sz="2800"/>
            </a:pPr>
            <a:r>
              <a:rPr lang="en-US" sz="2000" dirty="0" smtClean="0"/>
              <a:t>So now we know that tessellations can be seen in mathematics and art. Can you think of any other places?</a:t>
            </a:r>
          </a:p>
          <a:p>
            <a:pPr>
              <a:spcBef>
                <a:spcPts val="1200"/>
              </a:spcBef>
              <a:defRPr sz="2800"/>
            </a:pPr>
            <a:r>
              <a:rPr lang="en-US" sz="2000" dirty="0" smtClean="0"/>
              <a:t>Believe it or not, you can find tessellations all around the world! </a:t>
            </a:r>
          </a:p>
          <a:p>
            <a:pPr>
              <a:spcBef>
                <a:spcPts val="1200"/>
              </a:spcBef>
              <a:defRPr sz="2800"/>
            </a:pPr>
            <a:r>
              <a:rPr lang="en-US" sz="2000" dirty="0" smtClean="0"/>
              <a:t>Tessellations </a:t>
            </a:r>
            <a:r>
              <a:rPr lang="en-US" sz="2000" dirty="0"/>
              <a:t>exist everywhere in nature. Humans since the dawn of our species have been drawn to them and reproduced them </a:t>
            </a:r>
            <a:r>
              <a:rPr lang="en-US" sz="2000" dirty="0" smtClean="0"/>
              <a:t>not only in </a:t>
            </a:r>
            <a:r>
              <a:rPr lang="en-US" sz="2000" dirty="0"/>
              <a:t>art, </a:t>
            </a:r>
            <a:r>
              <a:rPr lang="en-US" sz="2000" dirty="0" smtClean="0"/>
              <a:t>but also in architecture, quilts, tiling, toys,  </a:t>
            </a:r>
            <a:r>
              <a:rPr lang="en-US" sz="2000" dirty="0"/>
              <a:t>and many other places</a:t>
            </a:r>
            <a:r>
              <a:rPr lang="en-US" sz="2000" dirty="0" smtClean="0"/>
              <a:t>.</a:t>
            </a:r>
          </a:p>
          <a:p>
            <a:pPr>
              <a:spcBef>
                <a:spcPts val="1200"/>
              </a:spcBef>
              <a:defRPr sz="2800"/>
            </a:pPr>
            <a:r>
              <a:rPr lang="en-US" sz="2000" dirty="0" smtClean="0"/>
              <a:t>Take a look around you. What tessellations do </a:t>
            </a:r>
            <a:r>
              <a:rPr lang="en-US" sz="2000" i="1" dirty="0" smtClean="0"/>
              <a:t>you</a:t>
            </a:r>
            <a:r>
              <a:rPr lang="en-US" sz="2000" dirty="0" smtClean="0"/>
              <a:t> see?</a:t>
            </a:r>
            <a:endParaRPr lang="en-US" sz="2000" dirty="0"/>
          </a:p>
          <a:p>
            <a:pPr>
              <a:spcBef>
                <a:spcPts val="1200"/>
              </a:spcBef>
              <a:defRPr sz="2800"/>
            </a:pPr>
            <a:endParaRPr lang="en-US" sz="2000" dirty="0"/>
          </a:p>
          <a:p>
            <a:endParaRPr lang="en-US" sz="2000" dirty="0"/>
          </a:p>
        </p:txBody>
      </p:sp>
    </p:spTree>
    <p:extLst>
      <p:ext uri="{BB962C8B-B14F-4D97-AF65-F5344CB8AC3E}">
        <p14:creationId xmlns:p14="http://schemas.microsoft.com/office/powerpoint/2010/main" val="90374495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flipV="1">
            <a:off x="266699" y="1527518"/>
            <a:ext cx="12403083" cy="74954"/>
          </a:xfrm>
        </p:spPr>
        <p:txBody>
          <a:bodyPr/>
          <a:lstStyle/>
          <a:p>
            <a:endParaRPr lang="en-US" dirty="0"/>
          </a:p>
        </p:txBody>
      </p:sp>
      <p:sp>
        <p:nvSpPr>
          <p:cNvPr id="3" name="Title 2"/>
          <p:cNvSpPr>
            <a:spLocks noGrp="1"/>
          </p:cNvSpPr>
          <p:nvPr>
            <p:ph type="title"/>
          </p:nvPr>
        </p:nvSpPr>
        <p:spPr>
          <a:xfrm>
            <a:off x="266700" y="723900"/>
            <a:ext cx="11861800" cy="723900"/>
          </a:xfrm>
        </p:spPr>
        <p:txBody>
          <a:bodyPr>
            <a:normAutofit fontScale="90000"/>
          </a:bodyPr>
          <a:lstStyle/>
          <a:p>
            <a:r>
              <a:rPr lang="en-US" sz="5400" dirty="0" smtClean="0"/>
              <a:t>Activity:  Introduction to tessellations</a:t>
            </a:r>
            <a:endParaRPr lang="en-US" b="1" cap="none" dirty="0">
              <a:ln w="22225">
                <a:solidFill>
                  <a:schemeClr val="accent2"/>
                </a:solidFill>
                <a:prstDash val="solid"/>
              </a:ln>
              <a:solidFill>
                <a:srgbClr val="7030A0"/>
              </a:solidFill>
            </a:endParaRPr>
          </a:p>
        </p:txBody>
      </p:sp>
      <p:sp>
        <p:nvSpPr>
          <p:cNvPr id="6" name="TextBox 5"/>
          <p:cNvSpPr txBox="1"/>
          <p:nvPr/>
        </p:nvSpPr>
        <p:spPr>
          <a:xfrm>
            <a:off x="11575831" y="4951037"/>
            <a:ext cx="437556" cy="713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err="1" smtClean="0"/>
              <a:t>jjjj</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5076" y="1701801"/>
            <a:ext cx="3194707" cy="4543583"/>
          </a:xfrm>
          <a:prstGeom prst="rect">
            <a:avLst/>
          </a:prstGeom>
        </p:spPr>
      </p:pic>
      <p:sp>
        <p:nvSpPr>
          <p:cNvPr id="5" name="TextBox 4"/>
          <p:cNvSpPr txBox="1"/>
          <p:nvPr/>
        </p:nvSpPr>
        <p:spPr>
          <a:xfrm>
            <a:off x="9928710" y="5556151"/>
            <a:ext cx="2741073" cy="589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000" dirty="0">
                <a:hlinkClick r:id="rId3"/>
              </a:rPr>
              <a:t>http://</a:t>
            </a:r>
            <a:r>
              <a:rPr lang="en-US" sz="1000" dirty="0" smtClean="0">
                <a:hlinkClick r:id="rId3"/>
              </a:rPr>
              <a:t>www.eslprintables.com/printable.asp?id=52668</a:t>
            </a:r>
            <a:r>
              <a:rPr lang="en-US" sz="1000" dirty="0" smtClean="0"/>
              <a:t> </a:t>
            </a:r>
            <a:endParaRPr lang="en-US" sz="1000" dirty="0"/>
          </a:p>
        </p:txBody>
      </p:sp>
      <p:sp>
        <p:nvSpPr>
          <p:cNvPr id="8" name="TextBox 7"/>
          <p:cNvSpPr txBox="1"/>
          <p:nvPr/>
        </p:nvSpPr>
        <p:spPr>
          <a:xfrm>
            <a:off x="315311" y="6338030"/>
            <a:ext cx="5738648" cy="2600712"/>
          </a:xfrm>
          <a:prstGeom prst="rect">
            <a:avLst/>
          </a:prstGeom>
          <a:noFill/>
          <a:ln w="12700"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Wingdings" panose="05000000000000000000" pitchFamily="2" charset="2"/>
              <a:buChar char="Ø"/>
            </a:pPr>
            <a:r>
              <a:rPr lang="en-US" sz="2000" b="1" dirty="0"/>
              <a:t>Procedures</a:t>
            </a:r>
          </a:p>
          <a:p>
            <a:r>
              <a:rPr lang="en-US" sz="1400" dirty="0"/>
              <a:t>1. Instruct the students to make patterns with the blocks, making certain that they leave no gaps or spaces.</a:t>
            </a:r>
          </a:p>
          <a:p>
            <a:r>
              <a:rPr lang="en-US" sz="1400" dirty="0"/>
              <a:t>2. After each student or group of students has a pattern, have all of the students rotate around the room to view each others' products.</a:t>
            </a:r>
          </a:p>
          <a:p>
            <a:r>
              <a:rPr lang="en-US" sz="1400" dirty="0"/>
              <a:t>3. Discuss the patterns.</a:t>
            </a:r>
          </a:p>
          <a:p>
            <a:r>
              <a:rPr lang="en-US" sz="1400" dirty="0"/>
              <a:t>4. Discuss the relationships between the blocks</a:t>
            </a:r>
            <a:r>
              <a:rPr lang="en-US" sz="1400" dirty="0" smtClean="0"/>
              <a:t>.</a:t>
            </a:r>
            <a:endParaRPr lang="en-US" sz="1400" dirty="0"/>
          </a:p>
        </p:txBody>
      </p:sp>
      <p:sp>
        <p:nvSpPr>
          <p:cNvPr id="9" name="TextBox 8"/>
          <p:cNvSpPr txBox="1"/>
          <p:nvPr/>
        </p:nvSpPr>
        <p:spPr>
          <a:xfrm>
            <a:off x="315311" y="2122406"/>
            <a:ext cx="9481176" cy="2852063"/>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2900" indent="-342900">
              <a:buFont typeface="Wingdings" panose="05000000000000000000" pitchFamily="2" charset="2"/>
              <a:buChar char="Ø"/>
            </a:pPr>
            <a:r>
              <a:rPr lang="en-US" sz="2000" b="1" dirty="0" smtClean="0">
                <a:solidFill>
                  <a:srgbClr val="5C5C5C"/>
                </a:solidFill>
              </a:rPr>
              <a:t>Objectives</a:t>
            </a:r>
            <a:r>
              <a:rPr lang="en-US" sz="1600" b="1" dirty="0" smtClean="0">
                <a:solidFill>
                  <a:srgbClr val="5C5C5C"/>
                </a:solidFill>
              </a:rPr>
              <a:t> </a:t>
            </a:r>
            <a:r>
              <a:rPr lang="en-US" sz="1600" b="1" dirty="0">
                <a:solidFill>
                  <a:srgbClr val="5C5C5C"/>
                </a:solidFill>
              </a:rPr>
              <a:t>- </a:t>
            </a:r>
            <a:r>
              <a:rPr lang="en-US" sz="1400" b="1" dirty="0">
                <a:solidFill>
                  <a:srgbClr val="5C5C5C"/>
                </a:solidFill>
              </a:rPr>
              <a:t>NCTM Grade 6-8 Standards: Geometry, Reasoning and Proof, Communication and Connections</a:t>
            </a:r>
          </a:p>
          <a:p>
            <a:r>
              <a:rPr lang="en-US" sz="1400" dirty="0">
                <a:solidFill>
                  <a:srgbClr val="5C5C5C"/>
                </a:solidFill>
              </a:rPr>
              <a:t>1. To manipulate triangles, squares, hexagons, trapezoids, and rhombuses to see how they might combine to form patterns in the plane.</a:t>
            </a:r>
          </a:p>
          <a:p>
            <a:r>
              <a:rPr lang="en-US" sz="1400" dirty="0">
                <a:solidFill>
                  <a:srgbClr val="5C5C5C"/>
                </a:solidFill>
              </a:rPr>
              <a:t>2. To consider which of these patterns are tessellations and which are not using the definition that a tessellation is a tiling with shapes that cover the plane without gaps or overlaps.</a:t>
            </a:r>
          </a:p>
          <a:p>
            <a:r>
              <a:rPr lang="en-US" sz="1400" dirty="0">
                <a:solidFill>
                  <a:srgbClr val="5C5C5C"/>
                </a:solidFill>
              </a:rPr>
              <a:t>3. To consider which of these patterns are </a:t>
            </a:r>
            <a:r>
              <a:rPr lang="en-US" sz="1400" b="1" dirty="0">
                <a:solidFill>
                  <a:srgbClr val="5C5C5C"/>
                </a:solidFill>
              </a:rPr>
              <a:t>regular</a:t>
            </a:r>
            <a:r>
              <a:rPr lang="en-US" sz="1400" dirty="0">
                <a:solidFill>
                  <a:srgbClr val="5C5C5C"/>
                </a:solidFill>
              </a:rPr>
              <a:t> tessellations and which are not using the definition that a </a:t>
            </a:r>
            <a:r>
              <a:rPr lang="en-US" sz="1400" b="1" dirty="0">
                <a:solidFill>
                  <a:srgbClr val="5C5C5C"/>
                </a:solidFill>
              </a:rPr>
              <a:t>regular</a:t>
            </a:r>
            <a:r>
              <a:rPr lang="en-US" sz="1400" dirty="0">
                <a:solidFill>
                  <a:srgbClr val="5C5C5C"/>
                </a:solidFill>
              </a:rPr>
              <a:t> tessellation is a tiling with shapes that cover the plane in a regularly repeating pattern without gaps or overlaps</a:t>
            </a:r>
            <a:r>
              <a:rPr lang="en-US" sz="1400" dirty="0" smtClean="0">
                <a:solidFill>
                  <a:srgbClr val="5C5C5C"/>
                </a:solidFill>
              </a:rPr>
              <a:t>.</a:t>
            </a:r>
            <a:endParaRPr lang="en-US" sz="1400" dirty="0">
              <a:solidFill>
                <a:srgbClr val="5C5C5C"/>
              </a:solidFill>
            </a:endParaRPr>
          </a:p>
        </p:txBody>
      </p:sp>
      <p:sp>
        <p:nvSpPr>
          <p:cNvPr id="10" name="TextBox 9"/>
          <p:cNvSpPr txBox="1"/>
          <p:nvPr/>
        </p:nvSpPr>
        <p:spPr>
          <a:xfrm>
            <a:off x="315311" y="9288889"/>
            <a:ext cx="3034933"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4"/>
              </a:rPr>
              <a:t>http://</a:t>
            </a:r>
            <a:r>
              <a:rPr lang="en-US" sz="1000" dirty="0" smtClean="0">
                <a:hlinkClick r:id="rId4"/>
              </a:rPr>
              <a:t>mathforum.org/sum95/suzanne/active.html</a:t>
            </a:r>
            <a:r>
              <a:rPr lang="en-US" sz="1000" dirty="0" smtClean="0"/>
              <a:t> </a:t>
            </a:r>
            <a:endParaRPr lang="en-US" sz="1000" dirty="0"/>
          </a:p>
        </p:txBody>
      </p:sp>
      <p:sp>
        <p:nvSpPr>
          <p:cNvPr id="11" name="TextBox 10"/>
          <p:cNvSpPr txBox="1"/>
          <p:nvPr/>
        </p:nvSpPr>
        <p:spPr>
          <a:xfrm>
            <a:off x="6180083" y="6343175"/>
            <a:ext cx="6489700" cy="3175228"/>
          </a:xfrm>
          <a:prstGeom prst="rect">
            <a:avLst/>
          </a:prstGeom>
          <a:noFill/>
          <a:ln w="12700" cap="flat">
            <a:solidFill>
              <a:srgbClr val="7030A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buFont typeface="Wingdings" panose="05000000000000000000" pitchFamily="2" charset="2"/>
              <a:buChar char="Ø"/>
            </a:pPr>
            <a:r>
              <a:rPr lang="en-US" sz="2000" b="1" dirty="0" smtClean="0"/>
              <a:t>Questions</a:t>
            </a:r>
          </a:p>
          <a:p>
            <a:r>
              <a:rPr lang="en-US" sz="1400" dirty="0" smtClean="0"/>
              <a:t>Which </a:t>
            </a:r>
            <a:r>
              <a:rPr lang="en-US" sz="1400" dirty="0"/>
              <a:t>shapes fit together easily?</a:t>
            </a:r>
          </a:p>
          <a:p>
            <a:r>
              <a:rPr lang="en-US" sz="1400" dirty="0"/>
              <a:t>Which shapes don't seem to fit with the others?</a:t>
            </a:r>
          </a:p>
          <a:p>
            <a:r>
              <a:rPr lang="en-US" sz="1400" dirty="0"/>
              <a:t>Which patterns could be repeated over and over again in the plane?</a:t>
            </a:r>
          </a:p>
          <a:p>
            <a:r>
              <a:rPr lang="en-US" sz="1400" dirty="0"/>
              <a:t>What shapes fit together making a pattern using only one type of block?</a:t>
            </a:r>
          </a:p>
          <a:p>
            <a:r>
              <a:rPr lang="en-US" sz="1400" dirty="0"/>
              <a:t>What shapes fit together making a pattern using two blocks that are different?</a:t>
            </a:r>
          </a:p>
          <a:p>
            <a:r>
              <a:rPr lang="en-US" sz="1400" dirty="0"/>
              <a:t>What shapes fit together making a pattern using three blocks that are different</a:t>
            </a:r>
            <a:r>
              <a:rPr lang="en-US" sz="1400" dirty="0" smtClean="0"/>
              <a:t>?</a:t>
            </a:r>
            <a:endParaRPr lang="en-US" sz="1400" dirty="0"/>
          </a:p>
        </p:txBody>
      </p:sp>
      <p:sp>
        <p:nvSpPr>
          <p:cNvPr id="12" name="TextBox 11"/>
          <p:cNvSpPr txBox="1"/>
          <p:nvPr/>
        </p:nvSpPr>
        <p:spPr>
          <a:xfrm>
            <a:off x="315311" y="5054187"/>
            <a:ext cx="9481176" cy="120032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2900" indent="-342900">
              <a:buFont typeface="Wingdings" panose="05000000000000000000" pitchFamily="2" charset="2"/>
              <a:buChar char="Ø"/>
            </a:pPr>
            <a:r>
              <a:rPr lang="en-US" sz="2000" b="1" dirty="0">
                <a:solidFill>
                  <a:srgbClr val="5C5C5C"/>
                </a:solidFill>
              </a:rPr>
              <a:t>Materials</a:t>
            </a:r>
          </a:p>
          <a:p>
            <a:r>
              <a:rPr lang="en-US" sz="1400" dirty="0">
                <a:solidFill>
                  <a:srgbClr val="5C5C5C"/>
                </a:solidFill>
              </a:rPr>
              <a:t>Activity pattern blocks or paper cutouts of shapes such as squares, circles, hexagons, pentagons, triangles, diamonds, trapezoids, rhombuses, and others or your choice. </a:t>
            </a:r>
            <a:endParaRPr lang="en-US" dirty="0">
              <a:solidFill>
                <a:srgbClr val="5C5C5C"/>
              </a:solidFill>
              <a:latin typeface="Iowan Old Style Italic"/>
              <a:ea typeface="Iowan Old Style Italic"/>
              <a:cs typeface="Iowan Old Style Italic"/>
            </a:endParaRPr>
          </a:p>
        </p:txBody>
      </p:sp>
      <p:sp>
        <p:nvSpPr>
          <p:cNvPr id="13" name="TextBox 12"/>
          <p:cNvSpPr txBox="1"/>
          <p:nvPr/>
        </p:nvSpPr>
        <p:spPr>
          <a:xfrm>
            <a:off x="543019" y="1461814"/>
            <a:ext cx="3230500" cy="651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400" u="sng" dirty="0" smtClean="0"/>
              <a:t>Creating Tessellations</a:t>
            </a:r>
            <a:endParaRPr lang="en-US" dirty="0"/>
          </a:p>
        </p:txBody>
      </p:sp>
    </p:spTree>
    <p:extLst>
      <p:ext uri="{BB962C8B-B14F-4D97-AF65-F5344CB8AC3E}">
        <p14:creationId xmlns:p14="http://schemas.microsoft.com/office/powerpoint/2010/main" val="11556711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itle 2"/>
          <p:cNvSpPr>
            <a:spLocks noGrp="1"/>
          </p:cNvSpPr>
          <p:nvPr>
            <p:ph type="title"/>
          </p:nvPr>
        </p:nvSpPr>
        <p:spPr>
          <a:xfrm>
            <a:off x="558800" y="723900"/>
            <a:ext cx="11861800" cy="723900"/>
          </a:xfrm>
        </p:spPr>
        <p:txBody>
          <a:bodyPr>
            <a:normAutofit fontScale="90000"/>
          </a:bodyPr>
          <a:lstStyle/>
          <a:p>
            <a:r>
              <a:rPr lang="en-US" sz="5400" dirty="0" smtClean="0"/>
              <a:t>Another Tessellation activity</a:t>
            </a:r>
            <a:endParaRPr lang="en-US" dirty="0"/>
          </a:p>
        </p:txBody>
      </p:sp>
      <p:sp>
        <p:nvSpPr>
          <p:cNvPr id="5" name="TextBox 4"/>
          <p:cNvSpPr txBox="1"/>
          <p:nvPr/>
        </p:nvSpPr>
        <p:spPr>
          <a:xfrm>
            <a:off x="571500" y="2078158"/>
            <a:ext cx="12025148" cy="32265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buFont typeface="Arial" panose="020B0604020202020204" pitchFamily="34" charset="0"/>
              <a:buChar char="•"/>
            </a:pPr>
            <a:r>
              <a:rPr lang="en-US" dirty="0" smtClean="0"/>
              <a:t>Sometimes it is hard to see how we can make tessellations with shapes other than regular polygons like squares, circles, triangles, and others. </a:t>
            </a:r>
          </a:p>
          <a:p>
            <a:pPr marL="457200" indent="-457200">
              <a:buFont typeface="Arial" panose="020B0604020202020204" pitchFamily="34" charset="0"/>
              <a:buChar char="•"/>
            </a:pPr>
            <a:r>
              <a:rPr lang="en-US" dirty="0" smtClean="0"/>
              <a:t>This activity provides instructions for how to create tessellations from </a:t>
            </a:r>
            <a:r>
              <a:rPr lang="en-US" b="1" i="1" dirty="0" smtClean="0"/>
              <a:t>any</a:t>
            </a:r>
            <a:r>
              <a:rPr lang="en-US" dirty="0" smtClean="0"/>
              <a:t> shape!</a:t>
            </a:r>
          </a:p>
          <a:p>
            <a:r>
              <a:rPr lang="en-US" dirty="0" smtClean="0"/>
              <a:t>Here’s a quick look at what the activity asks students to do:</a:t>
            </a:r>
          </a:p>
        </p:txBody>
      </p:sp>
      <p:pic>
        <p:nvPicPr>
          <p:cNvPr id="8" name="Picture 7"/>
          <p:cNvPicPr/>
          <p:nvPr/>
        </p:nvPicPr>
        <p:blipFill rotWithShape="1">
          <a:blip r:embed="rId2"/>
          <a:srcRect l="60416" t="21379" r="26257" b="55938"/>
          <a:stretch/>
        </p:blipFill>
        <p:spPr bwMode="auto">
          <a:xfrm>
            <a:off x="477969" y="5561613"/>
            <a:ext cx="1968280" cy="170267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2"/>
          <a:srcRect l="60416" t="45207" r="26878" b="32125"/>
          <a:stretch/>
        </p:blipFill>
        <p:spPr bwMode="auto">
          <a:xfrm>
            <a:off x="3139406" y="5546666"/>
            <a:ext cx="1684842" cy="165538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srcRect l="60656" t="18454" r="26468" b="58912"/>
          <a:stretch/>
        </p:blipFill>
        <p:spPr bwMode="auto">
          <a:xfrm>
            <a:off x="5580993" y="5549461"/>
            <a:ext cx="1623847" cy="1714827"/>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3"/>
          <a:srcRect l="58814" t="42702" r="26567" b="33011"/>
          <a:stretch/>
        </p:blipFill>
        <p:spPr bwMode="auto">
          <a:xfrm>
            <a:off x="7961585" y="5549461"/>
            <a:ext cx="1891862" cy="1714827"/>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49199" t="10547" r="26282" b="36431"/>
          <a:stretch/>
        </p:blipFill>
        <p:spPr bwMode="auto">
          <a:xfrm>
            <a:off x="10610192" y="5561613"/>
            <a:ext cx="1457325" cy="1771650"/>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477969" y="8289233"/>
            <a:ext cx="11304954" cy="5283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hlinkClick r:id="rId5" invalidUrl="http://www.exploratorium.edu/geometryplayground/Activities/GP_Activities_6-8/ExploringTessellations_ 6-8_v4.pdf"/>
              </a:rPr>
              <a:t>http://www.exploratorium.edu/geometryplayground/Activities/GP_Activities_6-8/ExploringTessellations_%</a:t>
            </a:r>
            <a:r>
              <a:rPr lang="en-US" sz="1600" dirty="0" smtClean="0">
                <a:hlinkClick r:id="rId5" invalidUrl="http://www.exploratorium.edu/geometryplayground/Activities/GP_Activities_6-8/ExploringTessellations_ 6-8_v4.pdf"/>
              </a:rPr>
              <a:t>206-8_v4.pdf</a:t>
            </a:r>
            <a:r>
              <a:rPr lang="en-US" sz="1600" dirty="0" smtClean="0"/>
              <a:t> </a:t>
            </a:r>
            <a:endParaRPr lang="en-US" sz="1600" dirty="0"/>
          </a:p>
        </p:txBody>
      </p:sp>
      <p:sp>
        <p:nvSpPr>
          <p:cNvPr id="14" name="Right Arrow 13"/>
          <p:cNvSpPr/>
          <p:nvPr/>
        </p:nvSpPr>
        <p:spPr>
          <a:xfrm>
            <a:off x="2446249" y="6205122"/>
            <a:ext cx="629570" cy="484632"/>
          </a:xfrm>
          <a:prstGeom prst="rightArrow">
            <a:avLst/>
          </a:prstGeom>
          <a:solidFill>
            <a:srgbClr val="7030A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spcBef>
                <a:spcPts val="0"/>
              </a:spcBef>
            </a:pPr>
            <a:endParaRPr lang="en-US" sz="2400" spc="0">
              <a:solidFill>
                <a:srgbClr val="FFFFFF"/>
              </a:solidFill>
              <a:latin typeface="DIN Alternate"/>
              <a:ea typeface="DIN Alternate"/>
              <a:cs typeface="DIN Alternate"/>
              <a:sym typeface="DIN Alternate"/>
            </a:endParaRPr>
          </a:p>
        </p:txBody>
      </p:sp>
      <p:sp>
        <p:nvSpPr>
          <p:cNvPr id="19" name="Right Arrow 18"/>
          <p:cNvSpPr/>
          <p:nvPr/>
        </p:nvSpPr>
        <p:spPr>
          <a:xfrm>
            <a:off x="4887835" y="6164558"/>
            <a:ext cx="629570" cy="484632"/>
          </a:xfrm>
          <a:prstGeom prst="rightArrow">
            <a:avLst/>
          </a:prstGeom>
          <a:solidFill>
            <a:srgbClr val="7030A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spcBef>
                <a:spcPts val="0"/>
              </a:spcBef>
            </a:pPr>
            <a:endParaRPr lang="en-US" sz="2400" spc="0">
              <a:solidFill>
                <a:srgbClr val="FFFFFF"/>
              </a:solidFill>
              <a:latin typeface="DIN Alternate"/>
              <a:ea typeface="DIN Alternate"/>
              <a:cs typeface="DIN Alternate"/>
              <a:sym typeface="DIN Alternate"/>
            </a:endParaRPr>
          </a:p>
        </p:txBody>
      </p:sp>
      <p:sp>
        <p:nvSpPr>
          <p:cNvPr id="20" name="Right Arrow 19"/>
          <p:cNvSpPr/>
          <p:nvPr/>
        </p:nvSpPr>
        <p:spPr>
          <a:xfrm>
            <a:off x="7268427" y="6164558"/>
            <a:ext cx="629570" cy="484632"/>
          </a:xfrm>
          <a:prstGeom prst="rightArrow">
            <a:avLst/>
          </a:prstGeom>
          <a:solidFill>
            <a:srgbClr val="7030A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spcBef>
                <a:spcPts val="0"/>
              </a:spcBef>
            </a:pPr>
            <a:endParaRPr lang="en-US" sz="2400" spc="0">
              <a:solidFill>
                <a:srgbClr val="FFFFFF"/>
              </a:solidFill>
              <a:latin typeface="DIN Alternate"/>
              <a:ea typeface="DIN Alternate"/>
              <a:cs typeface="DIN Alternate"/>
              <a:sym typeface="DIN Alternate"/>
            </a:endParaRPr>
          </a:p>
        </p:txBody>
      </p:sp>
      <p:sp>
        <p:nvSpPr>
          <p:cNvPr id="21" name="Right Arrow 20"/>
          <p:cNvSpPr/>
          <p:nvPr/>
        </p:nvSpPr>
        <p:spPr>
          <a:xfrm>
            <a:off x="9853970" y="6164558"/>
            <a:ext cx="629570" cy="484632"/>
          </a:xfrm>
          <a:prstGeom prst="rightArrow">
            <a:avLst/>
          </a:prstGeom>
          <a:solidFill>
            <a:srgbClr val="7030A0"/>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spcBef>
                <a:spcPts val="0"/>
              </a:spcBef>
            </a:pPr>
            <a:endParaRPr lang="en-US" sz="2400" spc="0">
              <a:solidFill>
                <a:srgbClr val="FFFFFF"/>
              </a:solidFill>
              <a:latin typeface="DIN Alternate"/>
              <a:ea typeface="DIN Alternate"/>
              <a:cs typeface="DIN Alternate"/>
              <a:sym typeface="DIN Alternate"/>
            </a:endParaRPr>
          </a:p>
        </p:txBody>
      </p:sp>
      <p:sp>
        <p:nvSpPr>
          <p:cNvPr id="22" name="TextBox 21"/>
          <p:cNvSpPr txBox="1"/>
          <p:nvPr/>
        </p:nvSpPr>
        <p:spPr>
          <a:xfrm>
            <a:off x="571500" y="7521219"/>
            <a:ext cx="6803594" cy="713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smtClean="0"/>
              <a:t>Take a look at this link for the full activity!</a:t>
            </a:r>
            <a:endParaRPr lang="en-US" dirty="0"/>
          </a:p>
        </p:txBody>
      </p:sp>
    </p:spTree>
    <p:extLst>
      <p:ext uri="{BB962C8B-B14F-4D97-AF65-F5344CB8AC3E}">
        <p14:creationId xmlns:p14="http://schemas.microsoft.com/office/powerpoint/2010/main" val="12897494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body" sz="quarter" idx="1"/>
          </p:nvPr>
        </p:nvSpPr>
        <p:spPr>
          <a:xfrm>
            <a:off x="1768244" y="7417052"/>
            <a:ext cx="11861801" cy="1333501"/>
          </a:xfrm>
          <a:prstGeom prst="rect">
            <a:avLst/>
          </a:prstGeom>
        </p:spPr>
        <p:txBody>
          <a:bodyPr/>
          <a:lstStyle>
            <a:lvl1pPr>
              <a:defRPr sz="1700" spc="17">
                <a:latin typeface="Avenir Book Oblique"/>
                <a:ea typeface="Avenir Book Oblique"/>
                <a:cs typeface="Avenir Book Oblique"/>
                <a:sym typeface="Avenir Book Oblique"/>
              </a:defRPr>
            </a:lvl1pPr>
          </a:lstStyle>
          <a:p>
            <a:endParaRPr lang="en-US" dirty="0" smtClean="0"/>
          </a:p>
          <a:p>
            <a:endParaRPr lang="en-US" dirty="0"/>
          </a:p>
          <a:p>
            <a:r>
              <a:rPr lang="en-US" dirty="0" smtClean="0"/>
              <a:t>“Tessellated Kidney I” Ruben Sandoval</a:t>
            </a:r>
            <a:endParaRPr dirty="0"/>
          </a:p>
        </p:txBody>
      </p:sp>
      <p:pic>
        <p:nvPicPr>
          <p:cNvPr id="1030" name="Picture 6" descr="lowres - Tessellated Kidney 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244" y="360414"/>
            <a:ext cx="9525000" cy="7858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body" sz="quarter" idx="1"/>
          </p:nvPr>
        </p:nvSpPr>
        <p:spPr>
          <a:xfrm>
            <a:off x="1734993" y="7881302"/>
            <a:ext cx="11861801" cy="1333500"/>
          </a:xfrm>
          <a:prstGeom prst="rect">
            <a:avLst/>
          </a:prstGeom>
        </p:spPr>
        <p:txBody>
          <a:bodyPr/>
          <a:lstStyle>
            <a:lvl1pPr>
              <a:defRPr sz="1700" spc="17">
                <a:latin typeface="Avenir Book Oblique"/>
                <a:ea typeface="Avenir Book Oblique"/>
                <a:cs typeface="Avenir Book Oblique"/>
                <a:sym typeface="Avenir Book Oblique"/>
              </a:defRPr>
            </a:lvl1pPr>
          </a:lstStyle>
          <a:p>
            <a:r>
              <a:rPr dirty="0" smtClean="0"/>
              <a:t>“</a:t>
            </a:r>
            <a:r>
              <a:rPr lang="en-US" dirty="0" smtClean="0"/>
              <a:t>Tessellated Kidney V” Ruben Sandoval</a:t>
            </a:r>
            <a:endParaRPr dirty="0"/>
          </a:p>
        </p:txBody>
      </p:sp>
      <p:pic>
        <p:nvPicPr>
          <p:cNvPr id="2050" name="Picture 2" descr="lowres - Tessellated Kidney 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993" y="823276"/>
            <a:ext cx="9525000" cy="7058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66" name="Shape 266"/>
          <p:cNvSpPr>
            <a:spLocks noGrp="1"/>
          </p:cNvSpPr>
          <p:nvPr>
            <p:ph type="title"/>
          </p:nvPr>
        </p:nvSpPr>
        <p:spPr>
          <a:prstGeom prst="rect">
            <a:avLst/>
          </a:prstGeom>
        </p:spPr>
        <p:txBody>
          <a:bodyPr>
            <a:normAutofit fontScale="90000"/>
          </a:bodyPr>
          <a:lstStyle>
            <a:lvl1pPr defTabSz="543305">
              <a:spcBef>
                <a:spcPts val="2100"/>
              </a:spcBef>
              <a:defRPr sz="4836"/>
            </a:lvl1pPr>
          </a:lstStyle>
          <a:p>
            <a:r>
              <a:t>Assessment</a:t>
            </a:r>
          </a:p>
        </p:txBody>
      </p:sp>
      <p:graphicFrame>
        <p:nvGraphicFramePr>
          <p:cNvPr id="267" name="Table 267"/>
          <p:cNvGraphicFramePr/>
          <p:nvPr/>
        </p:nvGraphicFramePr>
        <p:xfrm>
          <a:off x="1080728" y="2730529"/>
          <a:ext cx="6826250" cy="6371567"/>
        </p:xfrm>
        <a:graphic>
          <a:graphicData uri="http://schemas.openxmlformats.org/drawingml/2006/table">
            <a:tbl>
              <a:tblPr bandRow="1">
                <a:tableStyleId>{4C3C2611-4C71-4FC5-86AE-919BDF0F9419}</a:tableStyleId>
              </a:tblPr>
              <a:tblGrid>
                <a:gridCol w="1365250"/>
                <a:gridCol w="1365250"/>
                <a:gridCol w="1365250"/>
                <a:gridCol w="1365250"/>
                <a:gridCol w="1365250"/>
              </a:tblGrid>
              <a:tr h="569048">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    EFFORT LEVEL</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i="1">
                          <a:solidFill>
                            <a:srgbClr val="5C5C5C"/>
                          </a:solidFill>
                          <a:latin typeface="Helvetica Neue"/>
                          <a:ea typeface="Helvetica Neue"/>
                          <a:cs typeface="Helvetica Neue"/>
                          <a:sym typeface="Helvetica Neue"/>
                        </a:rPr>
                        <a:t>NO EFFORT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i="1">
                          <a:solidFill>
                            <a:srgbClr val="5C5C5C"/>
                          </a:solidFill>
                          <a:latin typeface="Helvetica Neue"/>
                          <a:ea typeface="Helvetica Neue"/>
                          <a:cs typeface="Helvetica Neue"/>
                          <a:sym typeface="Helvetica Neue"/>
                        </a:rPr>
                        <a:t>LITTLE EFFORT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i="1">
                          <a:solidFill>
                            <a:srgbClr val="5C5C5C"/>
                          </a:solidFill>
                          <a:latin typeface="Helvetica Neue"/>
                          <a:ea typeface="Helvetica Neue"/>
                          <a:cs typeface="Helvetica Neue"/>
                          <a:sym typeface="Helvetica Neue"/>
                        </a:rPr>
                        <a:t>GREAT EFFORT!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i="1">
                          <a:solidFill>
                            <a:srgbClr val="5C5C5C"/>
                          </a:solidFill>
                          <a:latin typeface="Helvetica Neue"/>
                          <a:ea typeface="Helvetica Neue"/>
                          <a:cs typeface="Helvetica Neue"/>
                          <a:sym typeface="Helvetica Neue"/>
                        </a:rPr>
                        <a:t>AMAZING EFFORT!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69048">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Followed instructions</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57478">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Appropriately used H20 color &amp; techniques such as wet on wet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07361">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Used perspective within the landscape in an imaginative manner</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12319">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Showed an understanding of Vining’s use of bold line</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60022">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Originality of work</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08057">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Completed in a timely manner</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69048">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360. Student thought through &amp; utilized entire image</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89967">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Craftsmanship/Effort</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97367">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a:solidFill>
                            <a:srgbClr val="5C5C5C"/>
                          </a:solidFill>
                          <a:latin typeface="Helvetica Neue"/>
                          <a:ea typeface="Helvetica Neue"/>
                          <a:cs typeface="Helvetica Neue"/>
                          <a:sym typeface="Helvetica Neue"/>
                        </a:rPr>
                        <a:t>Attitude/Showed respect for others and their work</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01682">
                <a:tc>
                  <a: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POINT VALUE</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0</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1</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2</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3</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07065">
                <a:tc>
                  <a:txBody>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1000" b="1">
                          <a:solidFill>
                            <a:srgbClr val="5C5C5C"/>
                          </a:solidFill>
                          <a:latin typeface="Helvetica Neue"/>
                          <a:ea typeface="Helvetica Neue"/>
                          <a:cs typeface="Helvetica Neue"/>
                          <a:sym typeface="Helvetica Neue"/>
                        </a:rPr>
                        <a:t>TOTALS</a:t>
                      </a: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ctr">
                        <a:defRPr sz="2800">
                          <a:sym typeface="Iowan Old Style Roman"/>
                        </a:defRPr>
                      </a:pPr>
                      <a:endParaRPr/>
                    </a:p>
                  </a:txBody>
                  <a:tcPr marL="0" marR="0" marT="0" marB="0" anchor="ctr"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
        <p:nvSpPr>
          <p:cNvPr id="268" name="Shape 268"/>
          <p:cNvSpPr/>
          <p:nvPr/>
        </p:nvSpPr>
        <p:spPr>
          <a:xfrm>
            <a:off x="1176351" y="1701800"/>
            <a:ext cx="6832601" cy="928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4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b="1" spc="0">
                <a:solidFill>
                  <a:srgbClr val="444444"/>
                </a:solidFill>
                <a:latin typeface="Helvetica Neue"/>
                <a:ea typeface="Helvetica Neue"/>
                <a:cs typeface="Helvetica Neue"/>
                <a:sym typeface="Helvetica Neue"/>
              </a:defRPr>
            </a:pPr>
            <a:r>
              <a:t>Assessment for Project</a:t>
            </a:r>
            <a:endParaRPr sz="1000" b="0">
              <a:solidFill>
                <a:srgbClr val="000000"/>
              </a:solidFill>
            </a:endParaRPr>
          </a:p>
          <a:p>
            <a:pPr lvl="1" defTabSz="457200">
              <a:lnSpc>
                <a:spcPct val="833"/>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t>                                         Failed to		      Almost                           Great                        Went above and</a:t>
            </a:r>
            <a:endParaRPr>
              <a:solidFill>
                <a:srgbClr val="000000"/>
              </a:solidFill>
            </a:endParaRPr>
          </a:p>
          <a:p>
            <a:pPr defTabSz="457200">
              <a:lnSpc>
                <a:spcPct val="833"/>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t>                                               Complete                       Finished                          Job!                      Beyond expectations</a:t>
            </a:r>
          </a:p>
        </p:txBody>
      </p:sp>
      <p:sp>
        <p:nvSpPr>
          <p:cNvPr id="269" name="Shape 269"/>
          <p:cNvSpPr/>
          <p:nvPr/>
        </p:nvSpPr>
        <p:spPr>
          <a:xfrm>
            <a:off x="8109620" y="7474184"/>
            <a:ext cx="3523934" cy="1517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t>Total Number of points = ___________</a:t>
            </a:r>
            <a:endParaRPr>
              <a:solidFill>
                <a:srgbClr val="000000"/>
              </a:solidFill>
            </a:endParaRPr>
          </a:p>
          <a:p>
            <a:pPr defTabSz="457200">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t>Extra sketches (10pts. Possible) = _________</a:t>
            </a:r>
            <a:endParaRPr>
              <a:solidFill>
                <a:srgbClr val="000000"/>
              </a:solidFill>
            </a:endParaRPr>
          </a:p>
          <a:p>
            <a:pPr defTabSz="457200">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rPr b="1"/>
              <a:t>Total Points</a:t>
            </a:r>
            <a:r>
              <a:t> = _________</a:t>
            </a:r>
          </a:p>
          <a:p>
            <a:pPr defTabSz="457200">
              <a:lnSpc>
                <a:spcPct val="3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b="1" spc="0">
                <a:solidFill>
                  <a:srgbClr val="444444"/>
                </a:solidFill>
                <a:latin typeface="Helvetica Neue"/>
                <a:ea typeface="Helvetica Neue"/>
                <a:cs typeface="Helvetica Neue"/>
                <a:sym typeface="Helvetica Neue"/>
              </a:defRPr>
            </a:pPr>
            <a:r>
              <a:t>Grading Scale-</a:t>
            </a:r>
            <a:endParaRPr sz="1000">
              <a:solidFill>
                <a:srgbClr val="000000"/>
              </a:solidFill>
            </a:endParaRPr>
          </a:p>
          <a:p>
            <a:pPr defTabSz="457200">
              <a:lnSpc>
                <a:spcPct val="3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00" spc="0">
                <a:solidFill>
                  <a:srgbClr val="444444"/>
                </a:solidFill>
                <a:latin typeface="Helvetica Neue"/>
                <a:ea typeface="Helvetica Neue"/>
                <a:cs typeface="Helvetica Neue"/>
                <a:sym typeface="Helvetica Neue"/>
              </a:defRPr>
            </a:pPr>
            <a:r>
              <a:rPr sz="1500" b="1"/>
              <a:t>A </a:t>
            </a:r>
            <a:r>
              <a:t>25 - 30</a:t>
            </a:r>
            <a:r>
              <a:rPr>
                <a:solidFill>
                  <a:srgbClr val="000000"/>
                </a:solidFill>
              </a:rPr>
              <a:t> 	</a:t>
            </a:r>
            <a:r>
              <a:rPr sz="1500" b="1"/>
              <a:t>B</a:t>
            </a:r>
            <a:r>
              <a:t> 20 - 25</a:t>
            </a:r>
            <a:r>
              <a:rPr>
                <a:solidFill>
                  <a:srgbClr val="000000"/>
                </a:solidFill>
              </a:rPr>
              <a:t> 	</a:t>
            </a:r>
            <a:r>
              <a:rPr sz="1500" b="1"/>
              <a:t>C</a:t>
            </a:r>
            <a:r>
              <a:t> 15 - 20	</a:t>
            </a:r>
            <a:r>
              <a:rPr>
                <a:solidFill>
                  <a:srgbClr val="000000"/>
                </a:solidFill>
              </a:rPr>
              <a:t> </a:t>
            </a:r>
            <a:r>
              <a:rPr sz="1500" b="1"/>
              <a:t>D</a:t>
            </a:r>
            <a:r>
              <a:t> 10 - 15	</a:t>
            </a:r>
            <a:r>
              <a:rPr sz="1500" b="1"/>
              <a:t> F </a:t>
            </a:r>
            <a:r>
              <a:t>0 – 10</a:t>
            </a:r>
          </a:p>
        </p:txBody>
      </p:sp>
      <p:pic>
        <p:nvPicPr>
          <p:cNvPr id="272" name="Picture 271"/>
          <p:cNvPicPr>
            <a:picLocks/>
          </p:cNvPicPr>
          <p:nvPr/>
        </p:nvPicPr>
        <p:blipFill>
          <a:blip r:embed="rId2">
            <a:extLst/>
          </a:blip>
          <a:stretch>
            <a:fillRect/>
          </a:stretch>
        </p:blipFill>
        <p:spPr>
          <a:xfrm>
            <a:off x="11286566" y="2633433"/>
            <a:ext cx="638519" cy="964121"/>
          </a:xfrm>
          <a:prstGeom prst="rect">
            <a:avLst/>
          </a:prstGeom>
        </p:spPr>
      </p:pic>
      <p:sp>
        <p:nvSpPr>
          <p:cNvPr id="271" name="Shape 271"/>
          <p:cNvSpPr/>
          <p:nvPr/>
        </p:nvSpPr>
        <p:spPr>
          <a:xfrm>
            <a:off x="8104238" y="2832231"/>
            <a:ext cx="3328722" cy="2348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pPr>
              <a:spcBef>
                <a:spcPts val="400"/>
              </a:spcBef>
              <a:defRPr sz="1400" spc="0">
                <a:solidFill>
                  <a:srgbClr val="2AD5D6"/>
                </a:solidFill>
                <a:latin typeface="Iowan Old Style Roman"/>
                <a:ea typeface="Iowan Old Style Roman"/>
                <a:cs typeface="Iowan Old Style Roman"/>
                <a:sym typeface="Iowan Old Style Roman"/>
              </a:defRPr>
            </a:pPr>
            <a:r>
              <a:rPr sz="2000"/>
              <a:t>A</a:t>
            </a:r>
            <a:r>
              <a:t>s you probably already know, assessment within the arts is incredibly messy. As an educator, my goal has always been to focus primarily on effort, and very clear, measurable skills. Feel free to adjust this rubric to fit your goals as well as those of your students.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76" name="Shape 276"/>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77" name="Shape 277"/>
          <p:cNvSpPr/>
          <p:nvPr/>
        </p:nvSpPr>
        <p:spPr>
          <a:xfrm>
            <a:off x="648263" y="1852324"/>
            <a:ext cx="5340146" cy="11919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0000"/>
              </a:lnSpc>
              <a:spcBef>
                <a:spcPts val="12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spc="0">
                <a:solidFill>
                  <a:srgbClr val="606060"/>
                </a:solidFill>
                <a:latin typeface="Helvetica Neue"/>
                <a:ea typeface="Helvetica Neue"/>
                <a:cs typeface="Helvetica Neue"/>
                <a:sym typeface="Helvetica Neue"/>
              </a:defRPr>
            </a:pPr>
            <a:r>
              <a:rPr dirty="0"/>
              <a:t>Within every episode we strive to meet every content standard within the National Core Arts Standards.  Please be sure to include and reference these standards when preparing and documenting your lessons. </a:t>
            </a:r>
            <a:r>
              <a:rPr u="sng" dirty="0">
                <a:hlinkClick r:id="rId2"/>
              </a:rPr>
              <a:t>For additional, and more in-depth information, you can reference this site</a:t>
            </a:r>
            <a:r>
              <a:rPr dirty="0"/>
              <a:t>.</a:t>
            </a:r>
          </a:p>
        </p:txBody>
      </p:sp>
      <p:sp>
        <p:nvSpPr>
          <p:cNvPr id="278" name="Shape 278"/>
          <p:cNvSpPr/>
          <p:nvPr/>
        </p:nvSpPr>
        <p:spPr>
          <a:xfrm>
            <a:off x="678961" y="3294650"/>
            <a:ext cx="4290455"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t>Associated Anchor Standards </a:t>
            </a:r>
          </a:p>
        </p:txBody>
      </p:sp>
      <p:sp>
        <p:nvSpPr>
          <p:cNvPr id="279" name="Shape 279"/>
          <p:cNvSpPr/>
          <p:nvPr/>
        </p:nvSpPr>
        <p:spPr>
          <a:xfrm>
            <a:off x="712319" y="3873406"/>
            <a:ext cx="9997169" cy="6788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rPr dirty="0"/>
              <a:t>Creating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#VA:Cr1.1</a:t>
            </a:r>
          </a:p>
          <a:p>
            <a:pPr defTabSz="457200">
              <a:spcBef>
                <a:spcPts val="0"/>
              </a:spcBef>
              <a:defRPr sz="1600" spc="0">
                <a:solidFill>
                  <a:srgbClr val="000000"/>
                </a:solidFill>
                <a:latin typeface="Times"/>
                <a:ea typeface="Times"/>
                <a:cs typeface="Times"/>
                <a:sym typeface="Times"/>
              </a:defRPr>
            </a:pPr>
            <a:r>
              <a:rPr b="1" dirty="0"/>
              <a:t>Anchor Standard:</a:t>
            </a:r>
            <a:r>
              <a:rPr dirty="0"/>
              <a:t> Generate and conceptualize artistic ideas and work.</a:t>
            </a:r>
          </a:p>
          <a:p>
            <a:pPr defTabSz="457200">
              <a:spcBef>
                <a:spcPts val="0"/>
              </a:spcBef>
              <a:defRPr sz="1600" spc="0">
                <a:solidFill>
                  <a:srgbClr val="000000"/>
                </a:solidFill>
                <a:latin typeface="Times"/>
                <a:ea typeface="Times"/>
                <a:cs typeface="Times"/>
                <a:sym typeface="Times"/>
              </a:defRPr>
            </a:pPr>
            <a:r>
              <a:rPr b="1" dirty="0"/>
              <a:t>Enduring Understanding: </a:t>
            </a:r>
            <a:r>
              <a:rPr dirty="0"/>
              <a:t>Creativity and innovative thinking are essential life skills that can be developed.</a:t>
            </a:r>
          </a:p>
          <a:p>
            <a:pPr defTabSz="457200">
              <a:spcBef>
                <a:spcPts val="0"/>
              </a:spcBef>
              <a:defRPr sz="1600" spc="0">
                <a:solidFill>
                  <a:srgbClr val="000000"/>
                </a:solidFill>
                <a:latin typeface="Times"/>
                <a:ea typeface="Times"/>
                <a:cs typeface="Times"/>
                <a:sym typeface="Times"/>
              </a:defRPr>
            </a:pPr>
            <a:r>
              <a:rPr b="1" dirty="0"/>
              <a:t>Essential Question</a:t>
            </a:r>
            <a:r>
              <a:rPr dirty="0"/>
              <a:t>: What conditions, attitudes, and behaviors support creativity and innovative thinking? What factors prevent or encourage people to take creative risks? How does collaboration expand the creative process?</a:t>
            </a:r>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#VA:Cr1.2</a:t>
            </a:r>
          </a:p>
          <a:p>
            <a:pPr defTabSz="457200">
              <a:spcBef>
                <a:spcPts val="0"/>
              </a:spcBef>
              <a:defRPr sz="1600" spc="0">
                <a:solidFill>
                  <a:srgbClr val="000000"/>
                </a:solidFill>
                <a:latin typeface="Times"/>
                <a:ea typeface="Times"/>
                <a:cs typeface="Times"/>
                <a:sym typeface="Times"/>
              </a:defRPr>
            </a:pPr>
            <a:r>
              <a:rPr b="1" dirty="0"/>
              <a:t>Anchor Standard: </a:t>
            </a:r>
            <a:r>
              <a:rPr dirty="0"/>
              <a:t>Generate and conceptualize artistic ideas and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Artists and designers shape artistic investigations, following or breaking with traditions in pursuit of creative art-making goals.</a:t>
            </a:r>
          </a:p>
          <a:p>
            <a:pPr defTabSz="457200">
              <a:spcBef>
                <a:spcPts val="0"/>
              </a:spcBef>
              <a:defRPr sz="1600" spc="0">
                <a:solidFill>
                  <a:srgbClr val="000000"/>
                </a:solidFill>
                <a:latin typeface="Times"/>
                <a:ea typeface="Times"/>
                <a:cs typeface="Times"/>
                <a:sym typeface="Times"/>
              </a:defRPr>
            </a:pPr>
            <a:r>
              <a:rPr b="1" dirty="0"/>
              <a:t>Essential Question:</a:t>
            </a:r>
            <a:r>
              <a:rPr dirty="0"/>
              <a:t> How does knowing the contexts histories, &amp; traditions of art forms help us create works of art &amp; design? Why do artists follow or break from established traditions? How do artists determine what resources are needed to formulate artistic investigations.</a:t>
            </a:r>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#VA:Cr2.1</a:t>
            </a:r>
          </a:p>
          <a:p>
            <a:pPr defTabSz="457200">
              <a:spcBef>
                <a:spcPts val="0"/>
              </a:spcBef>
              <a:defRPr sz="1600" spc="0">
                <a:solidFill>
                  <a:srgbClr val="000000"/>
                </a:solidFill>
                <a:latin typeface="Times"/>
                <a:ea typeface="Times"/>
                <a:cs typeface="Times"/>
                <a:sym typeface="Times"/>
              </a:defRPr>
            </a:pPr>
            <a:r>
              <a:rPr b="1" dirty="0"/>
              <a:t>Anchor Standard:</a:t>
            </a:r>
            <a:r>
              <a:rPr dirty="0"/>
              <a:t> Organize and develop artistic ideas and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Artists and designers experiment with forms, structures, materials, concepts, media, and art-making approaches.</a:t>
            </a:r>
          </a:p>
          <a:p>
            <a:pPr defTabSz="457200">
              <a:spcBef>
                <a:spcPts val="0"/>
              </a:spcBef>
              <a:defRPr sz="1600" spc="0">
                <a:solidFill>
                  <a:srgbClr val="000000"/>
                </a:solidFill>
                <a:latin typeface="Times"/>
                <a:ea typeface="Times"/>
                <a:cs typeface="Times"/>
                <a:sym typeface="Times"/>
              </a:defRPr>
            </a:pPr>
            <a:r>
              <a:rPr b="1" dirty="0"/>
              <a:t>Essential Question:</a:t>
            </a:r>
            <a:r>
              <a:rPr dirty="0"/>
              <a:t> How do artists work? How do artists and designers determine whether a particular direction in their work is effective? How do artists and designers learn from trial and error?</a:t>
            </a:r>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dirty="0"/>
          </a:p>
        </p:txBody>
      </p:sp>
      <p:pic>
        <p:nvPicPr>
          <p:cNvPr id="280" name="Screen Shot 2016-01-13 at 2.56.56 87400.png"/>
          <p:cNvPicPr>
            <a:picLocks noChangeAspect="1"/>
          </p:cNvPicPr>
          <p:nvPr/>
        </p:nvPicPr>
        <p:blipFill>
          <a:blip r:embed="rId3">
            <a:extLst/>
          </a:blip>
          <a:stretch>
            <a:fillRect/>
          </a:stretch>
        </p:blipFill>
        <p:spPr>
          <a:xfrm>
            <a:off x="5990976" y="1926545"/>
            <a:ext cx="6109257" cy="14681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dirty="0"/>
          </a:p>
        </p:txBody>
      </p:sp>
      <p:sp>
        <p:nvSpPr>
          <p:cNvPr id="135" name="Shape 135"/>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Unpacking </a:t>
            </a:r>
            <a:r>
              <a:rPr lang="en-US" dirty="0" smtClean="0"/>
              <a:t>RUBEN Sandoval</a:t>
            </a:r>
            <a:endParaRPr dirty="0"/>
          </a:p>
        </p:txBody>
      </p:sp>
      <p:sp>
        <p:nvSpPr>
          <p:cNvPr id="138" name="Shape 138"/>
          <p:cNvSpPr/>
          <p:nvPr/>
        </p:nvSpPr>
        <p:spPr>
          <a:xfrm>
            <a:off x="530122" y="1896670"/>
            <a:ext cx="1623874"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dirty="0"/>
              <a:t>Group Talk</a:t>
            </a:r>
          </a:p>
        </p:txBody>
      </p:sp>
      <p:sp>
        <p:nvSpPr>
          <p:cNvPr id="139" name="Shape 139"/>
          <p:cNvSpPr/>
          <p:nvPr/>
        </p:nvSpPr>
        <p:spPr>
          <a:xfrm>
            <a:off x="530122" y="2794541"/>
            <a:ext cx="5112701" cy="5929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2000" spc="19" dirty="0" smtClean="0"/>
              <a:t>What can scientists learn from looking at the kinds of pictures Dr. Sandoval makes?</a:t>
            </a:r>
            <a:r>
              <a:rPr lang="en-US" sz="2000" spc="19" dirty="0"/>
              <a:t> </a:t>
            </a:r>
            <a:r>
              <a:rPr lang="en-US" sz="2000" spc="19" dirty="0" smtClean="0"/>
              <a:t>                                                 </a:t>
            </a:r>
            <a:r>
              <a:rPr lang="en-US" sz="1400" spc="14" dirty="0" smtClean="0">
                <a:latin typeface="Avenir Book Oblique"/>
                <a:sym typeface="Avenir Book Oblique"/>
              </a:rPr>
              <a:t>We can see cellular structures and look for abnormalities in tissues. Why might this be important?</a:t>
            </a:r>
            <a:endParaRPr sz="1400" spc="14" dirty="0" smtClean="0"/>
          </a:p>
          <a:p>
            <a:pPr marL="293687" indent="-293687">
              <a:spcBef>
                <a:spcPts val="1200"/>
              </a:spcBef>
              <a:buClr>
                <a:srgbClr val="FF9300"/>
              </a:buClr>
              <a:buSzPct val="111000"/>
              <a:buFont typeface="Zapf Dingbats"/>
              <a:buChar char="‣"/>
              <a:defRPr sz="2400" spc="24">
                <a:latin typeface="Avenir Book"/>
                <a:ea typeface="Avenir Book"/>
                <a:cs typeface="Avenir Book"/>
                <a:sym typeface="Avenir Book"/>
              </a:defRPr>
            </a:pPr>
            <a:r>
              <a:rPr sz="2000" spc="19" dirty="0" smtClean="0"/>
              <a:t>How wou</a:t>
            </a:r>
            <a:r>
              <a:rPr lang="en-US" sz="2000" spc="19" dirty="0" smtClean="0"/>
              <a:t>ld you describe Dr. Sandoval’s art? Do you like it? Why or why not?           </a:t>
            </a:r>
            <a:r>
              <a:rPr sz="1400" spc="14" dirty="0" smtClean="0">
                <a:latin typeface="Avenir Book Oblique"/>
                <a:ea typeface="Avenir Book Oblique"/>
                <a:cs typeface="Avenir Book Oblique"/>
                <a:sym typeface="Avenir Book Oblique"/>
              </a:rPr>
              <a:t>You </a:t>
            </a:r>
            <a:r>
              <a:rPr lang="en-US" sz="1400" spc="14" dirty="0" smtClean="0">
                <a:latin typeface="Avenir Book Oblique"/>
                <a:ea typeface="Avenir Book Oblique"/>
                <a:cs typeface="Avenir Book Oblique"/>
                <a:sym typeface="Avenir Book Oblique"/>
              </a:rPr>
              <a:t>might discuss symmetry and repetition, or color theory</a:t>
            </a:r>
            <a:r>
              <a:rPr sz="1400" spc="14" dirty="0" smtClean="0">
                <a:latin typeface="Avenir Book Oblique"/>
                <a:ea typeface="Avenir Book Oblique"/>
                <a:cs typeface="Avenir Book Oblique"/>
                <a:sym typeface="Avenir Book Oblique"/>
              </a:rPr>
              <a:t>.</a:t>
            </a:r>
            <a:endParaRPr lang="en-US" sz="1400" spc="14" dirty="0" smtClean="0">
              <a:latin typeface="Avenir Book Oblique"/>
              <a:ea typeface="Avenir Book Oblique"/>
              <a:cs typeface="Avenir Book Oblique"/>
              <a:sym typeface="Avenir Book Oblique"/>
            </a:endParaRPr>
          </a:p>
          <a:p>
            <a:pPr marL="293687" indent="-293687">
              <a:spcBef>
                <a:spcPts val="1200"/>
              </a:spcBef>
              <a:buClr>
                <a:srgbClr val="FF9300"/>
              </a:buClr>
              <a:buSzPct val="111000"/>
              <a:buFont typeface="Zapf Dingbats"/>
              <a:buChar char="‣"/>
              <a:defRPr sz="2400" spc="24">
                <a:latin typeface="Avenir Book"/>
                <a:ea typeface="Avenir Book"/>
                <a:cs typeface="Avenir Book"/>
                <a:sym typeface="Avenir Book"/>
              </a:defRPr>
            </a:pPr>
            <a:r>
              <a:rPr lang="en-US" sz="2000" spc="14" dirty="0" smtClean="0">
                <a:latin typeface="Avenir Book Oblique"/>
                <a:sym typeface="Avenir Book Oblique"/>
              </a:rPr>
              <a:t>Why are Dr. Sandoval’s pictures so colorful? Do all of his colors “go together”? Do some of them “clash”? Which piece has your favorite color combination?                                 </a:t>
            </a:r>
            <a:r>
              <a:rPr lang="en-US" sz="1400" spc="14" dirty="0" smtClean="0">
                <a:latin typeface="Avenir Book Oblique"/>
                <a:sym typeface="Avenir Book Oblique"/>
              </a:rPr>
              <a:t>Sandoval’s art is so colorful because he uses specialized dyes, which we will talk about later in this lesson!</a:t>
            </a:r>
            <a:endParaRPr sz="2000" spc="14" dirty="0" smtClean="0"/>
          </a:p>
          <a:p>
            <a:pPr marL="352425" indent="-352425">
              <a:spcBef>
                <a:spcPts val="800"/>
              </a:spcBef>
              <a:buClr>
                <a:srgbClr val="FF9300"/>
              </a:buClr>
              <a:buSzPct val="111000"/>
              <a:buFont typeface="Zapf Dingbats"/>
              <a:buChar char="‣"/>
              <a:defRPr sz="2000" spc="19">
                <a:latin typeface="Avenir Book"/>
                <a:ea typeface="Avenir Book"/>
                <a:cs typeface="Avenir Book"/>
                <a:sym typeface="Avenir Book"/>
              </a:defRPr>
            </a:pPr>
            <a:r>
              <a:rPr sz="2000" dirty="0" smtClean="0"/>
              <a:t>What </a:t>
            </a:r>
            <a:r>
              <a:rPr sz="2000" dirty="0"/>
              <a:t>is </a:t>
            </a:r>
            <a:r>
              <a:rPr lang="en-US" sz="2000" dirty="0" smtClean="0"/>
              <a:t>a tessellation</a:t>
            </a:r>
            <a:r>
              <a:rPr sz="2000" dirty="0" smtClean="0"/>
              <a:t>?</a:t>
            </a:r>
            <a:r>
              <a:rPr lang="en-US" sz="2000" dirty="0" smtClean="0"/>
              <a:t> Where are some other places we see tessellations?       </a:t>
            </a:r>
            <a:r>
              <a:rPr lang="en-US" sz="2000" spc="14" dirty="0" smtClean="0">
                <a:latin typeface="Avenir Book Oblique"/>
                <a:ea typeface="Avenir Book Oblique"/>
                <a:cs typeface="Avenir Book Oblique"/>
                <a:sym typeface="Avenir Book Oblique"/>
              </a:rPr>
              <a:t>  </a:t>
            </a:r>
            <a:r>
              <a:rPr lang="en-US" sz="1400" spc="14" dirty="0" smtClean="0">
                <a:latin typeface="Avenir Book Oblique"/>
                <a:ea typeface="Avenir Book Oblique"/>
                <a:cs typeface="Avenir Book Oblique"/>
                <a:sym typeface="Avenir Book Oblique"/>
              </a:rPr>
              <a:t>In nature, in other artists’ works, in architecture and history, etc.</a:t>
            </a:r>
          </a:p>
        </p:txBody>
      </p:sp>
      <p:sp>
        <p:nvSpPr>
          <p:cNvPr id="140" name="Shape 140"/>
          <p:cNvSpPr/>
          <p:nvPr/>
        </p:nvSpPr>
        <p:spPr>
          <a:xfrm rot="10800000" flipH="1">
            <a:off x="360934" y="2343633"/>
            <a:ext cx="5451079" cy="6583992"/>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37"/>
                  <a:pt x="0" y="529"/>
                </a:cubicBezTo>
                <a:lnTo>
                  <a:pt x="0" y="20475"/>
                </a:lnTo>
                <a:cubicBezTo>
                  <a:pt x="0" y="20544"/>
                  <a:pt x="17" y="20608"/>
                  <a:pt x="46" y="20669"/>
                </a:cubicBezTo>
                <a:lnTo>
                  <a:pt x="13" y="21600"/>
                </a:lnTo>
                <a:lnTo>
                  <a:pt x="808" y="21003"/>
                </a:lnTo>
                <a:lnTo>
                  <a:pt x="20960" y="21003"/>
                </a:lnTo>
                <a:cubicBezTo>
                  <a:pt x="21313" y="21003"/>
                  <a:pt x="21600" y="20767"/>
                  <a:pt x="21600" y="20475"/>
                </a:cubicBezTo>
                <a:lnTo>
                  <a:pt x="21600" y="529"/>
                </a:lnTo>
                <a:cubicBezTo>
                  <a:pt x="21600" y="237"/>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4098" name="Picture 2" descr="https://d287uvbfadspw2.cloudfront.net/91fe8981-135a-46b5-54b8-de3126e907c5/mosa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981204" y="2343635"/>
            <a:ext cx="6583990" cy="6583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83" name="Shape 283"/>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84" name="Shape 284"/>
          <p:cNvSpPr/>
          <p:nvPr/>
        </p:nvSpPr>
        <p:spPr>
          <a:xfrm>
            <a:off x="712319" y="1867625"/>
            <a:ext cx="9997169" cy="5315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Creating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#VA:Cr2.3</a:t>
            </a:r>
          </a:p>
          <a:p>
            <a:pPr defTabSz="457200">
              <a:spcBef>
                <a:spcPts val="0"/>
              </a:spcBef>
              <a:defRPr sz="1600" spc="0">
                <a:solidFill>
                  <a:srgbClr val="000000"/>
                </a:solidFill>
                <a:latin typeface="Times"/>
                <a:ea typeface="Times"/>
                <a:cs typeface="Times"/>
                <a:sym typeface="Times"/>
              </a:defRPr>
            </a:pPr>
            <a:r>
              <a:rPr b="1"/>
              <a:t>Anchor Standard: </a:t>
            </a:r>
            <a:r>
              <a:t>Organize and develop artistic ideas and work.</a:t>
            </a:r>
          </a:p>
          <a:p>
            <a:pPr defTabSz="457200">
              <a:spcBef>
                <a:spcPts val="0"/>
              </a:spcBef>
              <a:defRPr sz="1600" spc="0">
                <a:solidFill>
                  <a:srgbClr val="000000"/>
                </a:solidFill>
                <a:latin typeface="Times"/>
                <a:ea typeface="Times"/>
                <a:cs typeface="Times"/>
                <a:sym typeface="Times"/>
              </a:defRPr>
            </a:pPr>
            <a:r>
              <a:rPr b="1"/>
              <a:t>Enduring Understanding:</a:t>
            </a:r>
            <a:r>
              <a:t> People create and interact with objects, places, and design that define, shape, enhance, and empower their lives.</a:t>
            </a:r>
          </a:p>
          <a:p>
            <a:pPr defTabSz="457200">
              <a:spcBef>
                <a:spcPts val="0"/>
              </a:spcBef>
              <a:defRPr sz="1600" spc="0">
                <a:solidFill>
                  <a:srgbClr val="000000"/>
                </a:solidFill>
                <a:latin typeface="Times"/>
                <a:ea typeface="Times"/>
                <a:cs typeface="Times"/>
                <a:sym typeface="Times"/>
              </a:defRPr>
            </a:pPr>
            <a:r>
              <a:rPr b="1"/>
              <a:t>Essential Question:</a:t>
            </a:r>
            <a:r>
              <a:t> How do objects, places, and design shape lives and communities? How do artists and designers determine goals for designing or redesigning objects, places, or systems? How do artists and designers create works of art or design that effectively communicate</a:t>
            </a:r>
            <a:endParaRPr b="1"/>
          </a:p>
          <a:p>
            <a:pPr defTabSz="457200">
              <a:spcBef>
                <a:spcPts val="0"/>
              </a:spcBef>
              <a:defRPr sz="16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r>
              <a:t>#VA:Cr3.1</a:t>
            </a:r>
          </a:p>
          <a:p>
            <a:pPr defTabSz="457200">
              <a:spcBef>
                <a:spcPts val="0"/>
              </a:spcBef>
              <a:defRPr sz="1600" spc="0">
                <a:solidFill>
                  <a:srgbClr val="000000"/>
                </a:solidFill>
                <a:latin typeface="Times"/>
                <a:ea typeface="Times"/>
                <a:cs typeface="Times"/>
                <a:sym typeface="Times"/>
              </a:defRPr>
            </a:pPr>
            <a:r>
              <a:rPr b="1"/>
              <a:t>Anchor Standard: </a:t>
            </a:r>
            <a:r>
              <a:t>Refine and complete artistic work.</a:t>
            </a:r>
          </a:p>
          <a:p>
            <a:pPr defTabSz="457200">
              <a:spcBef>
                <a:spcPts val="0"/>
              </a:spcBef>
              <a:defRPr sz="1600" spc="0">
                <a:solidFill>
                  <a:srgbClr val="000000"/>
                </a:solidFill>
                <a:latin typeface="Times"/>
                <a:ea typeface="Times"/>
                <a:cs typeface="Times"/>
                <a:sym typeface="Times"/>
              </a:defRPr>
            </a:pPr>
            <a:r>
              <a:rPr b="1"/>
              <a:t>Enduring Understanding:</a:t>
            </a:r>
            <a:r>
              <a:t> Artist and designers develop excellence through practice and constructive critique, reflecting on, revising, and refining work over time.</a:t>
            </a:r>
          </a:p>
          <a:p>
            <a:pPr defTabSz="457200">
              <a:spcBef>
                <a:spcPts val="0"/>
              </a:spcBef>
              <a:defRPr sz="1600" spc="0">
                <a:solidFill>
                  <a:srgbClr val="000000"/>
                </a:solidFill>
                <a:latin typeface="Times"/>
                <a:ea typeface="Times"/>
                <a:cs typeface="Times"/>
                <a:sym typeface="Times"/>
              </a:defRPr>
            </a:pPr>
            <a:r>
              <a:rPr b="1"/>
              <a:t>Essential Question: </a:t>
            </a:r>
            <a:r>
              <a:t>What role does persistence play in revising, refining, and developing work? How do artists grow and become accomplished in art forms? How does collaboratively reflecting on a work help us experience it more completely?</a:t>
            </a:r>
            <a:endParaRPr b="1"/>
          </a:p>
          <a:p>
            <a:pPr defTabSz="457200">
              <a:spcBef>
                <a:spcPts val="0"/>
              </a:spcBef>
              <a:defRPr sz="16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Times"/>
                <a:ea typeface="Times"/>
                <a:cs typeface="Times"/>
                <a:sym typeface="Times"/>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87" name="Shape 287"/>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88" name="Shape 288"/>
          <p:cNvSpPr/>
          <p:nvPr/>
        </p:nvSpPr>
        <p:spPr>
          <a:xfrm>
            <a:off x="712319" y="1867625"/>
            <a:ext cx="9997169" cy="7067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rPr dirty="0"/>
              <a:t>Responding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#VA:Re7.1</a:t>
            </a:r>
          </a:p>
          <a:p>
            <a:pPr defTabSz="457200">
              <a:spcBef>
                <a:spcPts val="0"/>
              </a:spcBef>
              <a:defRPr sz="1600" spc="0">
                <a:solidFill>
                  <a:srgbClr val="000000"/>
                </a:solidFill>
                <a:latin typeface="Times"/>
                <a:ea typeface="Times"/>
                <a:cs typeface="Times"/>
                <a:sym typeface="Times"/>
              </a:defRPr>
            </a:pPr>
            <a:r>
              <a:rPr b="1" dirty="0"/>
              <a:t>Anchor Standard:</a:t>
            </a:r>
            <a:r>
              <a:rPr dirty="0"/>
              <a:t> Perceive and analyze artistic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Individual aesthetic and empathetic awareness developed through engagement with art can lead to understanding and appreciation of self, others, the natural world, and constructed environments.</a:t>
            </a:r>
          </a:p>
          <a:p>
            <a:pPr defTabSz="457200">
              <a:spcBef>
                <a:spcPts val="0"/>
              </a:spcBef>
              <a:defRPr sz="1600" spc="0">
                <a:solidFill>
                  <a:srgbClr val="000000"/>
                </a:solidFill>
                <a:latin typeface="Times"/>
                <a:ea typeface="Times"/>
                <a:cs typeface="Times"/>
                <a:sym typeface="Times"/>
              </a:defRPr>
            </a:pPr>
            <a:r>
              <a:rPr b="1" dirty="0"/>
              <a:t>Essential Question:</a:t>
            </a:r>
            <a:r>
              <a:rPr dirty="0"/>
              <a:t> How do life experiences influence the way you relate to art? How does learning about art impact how we perceive the world? What can we learn from our responses to art?</a:t>
            </a:r>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#VA:Re7.2</a:t>
            </a:r>
          </a:p>
          <a:p>
            <a:pPr defTabSz="457200">
              <a:spcBef>
                <a:spcPts val="0"/>
              </a:spcBef>
              <a:defRPr sz="1600" spc="0">
                <a:solidFill>
                  <a:srgbClr val="000000"/>
                </a:solidFill>
                <a:latin typeface="Times"/>
                <a:ea typeface="Times"/>
                <a:cs typeface="Times"/>
                <a:sym typeface="Times"/>
              </a:defRPr>
            </a:pPr>
            <a:r>
              <a:rPr b="1" dirty="0"/>
              <a:t>Anchor Standard:</a:t>
            </a:r>
            <a:r>
              <a:rPr dirty="0"/>
              <a:t> Perceive and analyze artistic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Visual imagery influences understanding of and responses to the world.</a:t>
            </a:r>
          </a:p>
          <a:p>
            <a:pPr defTabSz="457200">
              <a:spcBef>
                <a:spcPts val="0"/>
              </a:spcBef>
              <a:defRPr sz="1600" spc="0">
                <a:solidFill>
                  <a:srgbClr val="000000"/>
                </a:solidFill>
                <a:latin typeface="Times"/>
                <a:ea typeface="Times"/>
                <a:cs typeface="Times"/>
                <a:sym typeface="Times"/>
              </a:defRPr>
            </a:pPr>
            <a:r>
              <a:rPr b="1" dirty="0"/>
              <a:t>Essential Question:</a:t>
            </a:r>
            <a:r>
              <a:rPr dirty="0"/>
              <a:t> What is an image? Where and how do we encounter images in our world? How do images influence our views of the world?</a:t>
            </a:r>
            <a:endParaRPr b="1" dirty="0"/>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dirty="0">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#VA:Re8.1</a:t>
            </a:r>
            <a:endParaRPr b="1" dirty="0">
              <a:latin typeface="Helvetica Neue"/>
              <a:ea typeface="Helvetica Neue"/>
              <a:cs typeface="Helvetica Neue"/>
              <a:sym typeface="Helvetica Neue"/>
            </a:endParaRPr>
          </a:p>
          <a:p>
            <a:pPr defTabSz="457200">
              <a:spcBef>
                <a:spcPts val="0"/>
              </a:spcBef>
              <a:defRPr sz="1600" spc="0">
                <a:solidFill>
                  <a:srgbClr val="000000"/>
                </a:solidFill>
                <a:latin typeface="Times"/>
                <a:ea typeface="Times"/>
                <a:cs typeface="Times"/>
                <a:sym typeface="Times"/>
              </a:defRPr>
            </a:pPr>
            <a:r>
              <a:rPr b="1" dirty="0"/>
              <a:t>Anchor Standard: </a:t>
            </a:r>
            <a:r>
              <a:rPr dirty="0"/>
              <a:t>Interpret intent and meaning in artistic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People gain insights into meanings of artworks by engaging in the process of art criticism.</a:t>
            </a:r>
          </a:p>
          <a:p>
            <a:pPr defTabSz="457200">
              <a:spcBef>
                <a:spcPts val="0"/>
              </a:spcBef>
              <a:defRPr sz="1600" spc="0">
                <a:solidFill>
                  <a:srgbClr val="000000"/>
                </a:solidFill>
                <a:latin typeface="Times"/>
                <a:ea typeface="Times"/>
                <a:cs typeface="Times"/>
                <a:sym typeface="Times"/>
              </a:defRPr>
            </a:pPr>
            <a:r>
              <a:rPr b="1" dirty="0"/>
              <a:t>Essential Question:</a:t>
            </a:r>
            <a:r>
              <a:rPr dirty="0"/>
              <a:t> What is the value of engaging in the process of art criticism? How can the viewer "read" a work of art as text? How does knowing and using visual art vocabularies help us understand and interpret works of art?</a:t>
            </a:r>
          </a:p>
          <a:p>
            <a:pPr defTabSz="457200">
              <a:spcBef>
                <a:spcPts val="0"/>
              </a:spcBef>
              <a:defRPr sz="1600" spc="0">
                <a:solidFill>
                  <a:srgbClr val="000000"/>
                </a:solidFill>
                <a:latin typeface="Times"/>
                <a:ea typeface="Times"/>
                <a:cs typeface="Times"/>
                <a:sym typeface="Times"/>
              </a:defRPr>
            </a:pPr>
            <a:endParaRPr dirty="0"/>
          </a:p>
          <a:p>
            <a:pPr defTabSz="457200">
              <a:spcBef>
                <a:spcPts val="0"/>
              </a:spcBef>
              <a:defRPr sz="1700" spc="0">
                <a:solidFill>
                  <a:srgbClr val="000000"/>
                </a:solidFill>
                <a:latin typeface="Helvetica Neue Medium"/>
                <a:ea typeface="Helvetica Neue Medium"/>
                <a:cs typeface="Helvetica Neue Medium"/>
                <a:sym typeface="Helvetica Neue Medium"/>
              </a:defRPr>
            </a:pPr>
            <a:r>
              <a:rPr dirty="0"/>
              <a:t>#VA:Re7.2</a:t>
            </a:r>
          </a:p>
          <a:p>
            <a:pPr defTabSz="457200">
              <a:spcBef>
                <a:spcPts val="0"/>
              </a:spcBef>
              <a:defRPr sz="1600" spc="0">
                <a:solidFill>
                  <a:srgbClr val="000000"/>
                </a:solidFill>
                <a:latin typeface="Times"/>
                <a:ea typeface="Times"/>
                <a:cs typeface="Times"/>
                <a:sym typeface="Times"/>
              </a:defRPr>
            </a:pPr>
            <a:r>
              <a:rPr b="1" dirty="0"/>
              <a:t>Anchor Standard:</a:t>
            </a:r>
            <a:r>
              <a:rPr dirty="0"/>
              <a:t> Perceive and analyze artistic work.</a:t>
            </a:r>
          </a:p>
          <a:p>
            <a:pPr defTabSz="457200">
              <a:spcBef>
                <a:spcPts val="0"/>
              </a:spcBef>
              <a:defRPr sz="1600" spc="0">
                <a:solidFill>
                  <a:srgbClr val="000000"/>
                </a:solidFill>
                <a:latin typeface="Times"/>
                <a:ea typeface="Times"/>
                <a:cs typeface="Times"/>
                <a:sym typeface="Times"/>
              </a:defRPr>
            </a:pPr>
            <a:r>
              <a:rPr b="1" dirty="0"/>
              <a:t>Enduring Understanding:</a:t>
            </a:r>
            <a:r>
              <a:rPr dirty="0"/>
              <a:t> Visual imagery influences understanding of and responses to the world.</a:t>
            </a:r>
          </a:p>
          <a:p>
            <a:pPr defTabSz="457200">
              <a:spcBef>
                <a:spcPts val="0"/>
              </a:spcBef>
              <a:defRPr sz="1600" spc="0">
                <a:solidFill>
                  <a:srgbClr val="000000"/>
                </a:solidFill>
                <a:latin typeface="Times"/>
                <a:ea typeface="Times"/>
                <a:cs typeface="Times"/>
                <a:sym typeface="Times"/>
              </a:defRPr>
            </a:pPr>
            <a:r>
              <a:rPr b="1" dirty="0"/>
              <a:t>Essential Question:</a:t>
            </a:r>
            <a:r>
              <a:rPr dirty="0"/>
              <a:t> What is an image? Where and how do we encounter images in our world? How do images influence our views of the world?</a:t>
            </a:r>
            <a:endParaRPr b="1" dirty="0"/>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dirty="0">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dirty="0">
              <a:latin typeface="Helvetica Neue"/>
              <a:ea typeface="Helvetica Neue"/>
              <a:cs typeface="Helvetica Neue"/>
              <a:sym typeface="Helvetica Neue"/>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91" name="Shape 291"/>
          <p:cNvSpPr>
            <a:spLocks noGrp="1"/>
          </p:cNvSpPr>
          <p:nvPr>
            <p:ph type="title"/>
          </p:nvPr>
        </p:nvSpPr>
        <p:spPr>
          <a:prstGeom prst="rect">
            <a:avLst/>
          </a:prstGeom>
        </p:spPr>
        <p:txBody>
          <a:bodyPr>
            <a:normAutofit fontScale="90000"/>
          </a:bodyPr>
          <a:lstStyle>
            <a:lvl1pPr defTabSz="543305">
              <a:spcBef>
                <a:spcPts val="2100"/>
              </a:spcBef>
              <a:defRPr sz="4836"/>
            </a:lvl1pPr>
          </a:lstStyle>
          <a:p>
            <a:r>
              <a:t>educational standards</a:t>
            </a:r>
          </a:p>
        </p:txBody>
      </p:sp>
      <p:sp>
        <p:nvSpPr>
          <p:cNvPr id="292" name="Shape 292"/>
          <p:cNvSpPr/>
          <p:nvPr/>
        </p:nvSpPr>
        <p:spPr>
          <a:xfrm>
            <a:off x="712319" y="1867625"/>
            <a:ext cx="9997169" cy="4121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0"/>
              </a:spcBef>
              <a:defRPr sz="1700" b="1" spc="0">
                <a:solidFill>
                  <a:srgbClr val="2AD5D6"/>
                </a:solidFill>
                <a:latin typeface="Helvetica"/>
                <a:ea typeface="Helvetica"/>
                <a:cs typeface="Helvetica"/>
                <a:sym typeface="Helvetica"/>
              </a:defRPr>
            </a:pPr>
            <a:r>
              <a:t>Connecting</a:t>
            </a:r>
          </a:p>
          <a:p>
            <a:pPr defTabSz="457200">
              <a:spcBef>
                <a:spcPts val="0"/>
              </a:spcBef>
              <a:defRPr sz="1700" spc="0">
                <a:solidFill>
                  <a:srgbClr val="000000"/>
                </a:solidFill>
                <a:latin typeface="Helvetica Neue Medium"/>
                <a:ea typeface="Helvetica Neue Medium"/>
                <a:cs typeface="Helvetica Neue Medium"/>
                <a:sym typeface="Helvetica Neue Medium"/>
              </a:defRPr>
            </a:pPr>
            <a:r>
              <a:t>#VA:Cn11.1</a:t>
            </a:r>
          </a:p>
          <a:p>
            <a:pPr defTabSz="457200">
              <a:spcBef>
                <a:spcPts val="0"/>
              </a:spcBef>
              <a:defRPr sz="1600" spc="0">
                <a:solidFill>
                  <a:srgbClr val="000000"/>
                </a:solidFill>
                <a:latin typeface="Times"/>
                <a:ea typeface="Times"/>
                <a:cs typeface="Times"/>
                <a:sym typeface="Times"/>
              </a:defRPr>
            </a:pPr>
            <a:r>
              <a:rPr b="1"/>
              <a:t>Anchor Standard: </a:t>
            </a:r>
            <a:r>
              <a:t>Relate artistic ideas and works with societal, cultural, and historical context to deepen understanding.</a:t>
            </a:r>
          </a:p>
          <a:p>
            <a:pPr defTabSz="457200">
              <a:spcBef>
                <a:spcPts val="0"/>
              </a:spcBef>
              <a:defRPr sz="1600" spc="0">
                <a:solidFill>
                  <a:srgbClr val="000000"/>
                </a:solidFill>
                <a:latin typeface="Times"/>
                <a:ea typeface="Times"/>
                <a:cs typeface="Times"/>
                <a:sym typeface="Times"/>
              </a:defRPr>
            </a:pPr>
            <a:r>
              <a:rPr b="1"/>
              <a:t>Enduring Understanding:</a:t>
            </a:r>
            <a:r>
              <a:t> People develop ideas and understandings of society, culture, and history through their interactions with and analysis of art.</a:t>
            </a:r>
          </a:p>
          <a:p>
            <a:pPr defTabSz="457200">
              <a:spcBef>
                <a:spcPts val="0"/>
              </a:spcBef>
              <a:defRPr sz="1600" spc="0">
                <a:solidFill>
                  <a:srgbClr val="000000"/>
                </a:solidFill>
                <a:latin typeface="Times"/>
                <a:ea typeface="Times"/>
                <a:cs typeface="Times"/>
                <a:sym typeface="Times"/>
              </a:defRPr>
            </a:pPr>
            <a:r>
              <a:rPr b="1"/>
              <a:t>Essential Question: </a:t>
            </a:r>
            <a:r>
              <a:t>How does art help us understand the lives of people of different times, places, and cultures? How is art used to impact the views of a society? How does art preserve aspects of life?</a:t>
            </a:r>
            <a:endParaRPr b="1"/>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r>
              <a:t>#VA:Re8.1</a:t>
            </a:r>
            <a:endParaRPr b="1">
              <a:latin typeface="Helvetica Neue"/>
              <a:ea typeface="Helvetica Neue"/>
              <a:cs typeface="Helvetica Neue"/>
              <a:sym typeface="Helvetica Neue"/>
            </a:endParaRPr>
          </a:p>
          <a:p>
            <a:pPr defTabSz="457200">
              <a:spcBef>
                <a:spcPts val="0"/>
              </a:spcBef>
              <a:defRPr sz="1600" spc="0">
                <a:solidFill>
                  <a:srgbClr val="000000"/>
                </a:solidFill>
                <a:latin typeface="Times"/>
                <a:ea typeface="Times"/>
                <a:cs typeface="Times"/>
                <a:sym typeface="Times"/>
              </a:defRPr>
            </a:pPr>
            <a:r>
              <a:rPr b="1"/>
              <a:t>Anchor Standard: </a:t>
            </a:r>
            <a:r>
              <a:t>Interpret intent and meaning in artistic work.</a:t>
            </a:r>
          </a:p>
          <a:p>
            <a:pPr defTabSz="457200">
              <a:spcBef>
                <a:spcPts val="0"/>
              </a:spcBef>
              <a:defRPr sz="1600" spc="0">
                <a:solidFill>
                  <a:srgbClr val="000000"/>
                </a:solidFill>
                <a:latin typeface="Times"/>
                <a:ea typeface="Times"/>
                <a:cs typeface="Times"/>
                <a:sym typeface="Times"/>
              </a:defRPr>
            </a:pPr>
            <a:r>
              <a:rPr b="1"/>
              <a:t>Enduring Understanding:</a:t>
            </a:r>
            <a:r>
              <a:t> People gain insights into meanings of artworks by engaging in the process of art criticism.</a:t>
            </a:r>
          </a:p>
          <a:p>
            <a:pPr defTabSz="457200">
              <a:spcBef>
                <a:spcPts val="0"/>
              </a:spcBef>
              <a:defRPr sz="1600" spc="0">
                <a:solidFill>
                  <a:srgbClr val="000000"/>
                </a:solidFill>
                <a:latin typeface="Times"/>
                <a:ea typeface="Times"/>
                <a:cs typeface="Times"/>
                <a:sym typeface="Times"/>
              </a:defRPr>
            </a:pPr>
            <a:r>
              <a:rPr b="1"/>
              <a:t>Essential Question:</a:t>
            </a:r>
            <a:r>
              <a:t> What is the value of engaging in the process of art criticism? How can the viewer "read" a work of art as text? How does knowing and using visual art vocabularies help us understand and interpret works of art?</a:t>
            </a: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a:p>
            <a:pPr defTabSz="457200">
              <a:spcBef>
                <a:spcPts val="0"/>
              </a:spcBef>
              <a:defRPr sz="1700" spc="0">
                <a:solidFill>
                  <a:srgbClr val="000000"/>
                </a:solidFill>
                <a:latin typeface="Helvetica Neue Medium"/>
                <a:ea typeface="Helvetica Neue Medium"/>
                <a:cs typeface="Helvetica Neue Medium"/>
                <a:sym typeface="Helvetica Neue Medium"/>
              </a:defRPr>
            </a:pPr>
            <a:endParaRPr b="1">
              <a:latin typeface="Helvetica Neue"/>
              <a:ea typeface="Helvetica Neue"/>
              <a:cs typeface="Helvetica Neue"/>
              <a:sym typeface="Helvetica Neue"/>
            </a:endParaRPr>
          </a:p>
        </p:txBody>
      </p:sp>
      <p:sp>
        <p:nvSpPr>
          <p:cNvPr id="293" name="Shape 293"/>
          <p:cNvSpPr/>
          <p:nvPr/>
        </p:nvSpPr>
        <p:spPr>
          <a:xfrm>
            <a:off x="718584" y="9101821"/>
            <a:ext cx="253885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0"/>
              </a:spcBef>
              <a:defRPr sz="1000" spc="0">
                <a:solidFill>
                  <a:srgbClr val="666666"/>
                </a:solidFill>
                <a:latin typeface="Avenir Book Oblique"/>
                <a:ea typeface="Avenir Book Oblique"/>
                <a:cs typeface="Avenir Book Oblique"/>
                <a:sym typeface="Avenir Book Oblique"/>
              </a:defRPr>
            </a:lvl1pPr>
          </a:lstStyle>
          <a:p>
            <a:pPr>
              <a:defRPr>
                <a:latin typeface="Avenir Book"/>
                <a:ea typeface="Avenir Book"/>
                <a:cs typeface="Avenir Book"/>
                <a:sym typeface="Avenir Book"/>
              </a:defRPr>
            </a:pPr>
            <a:r>
              <a:rPr>
                <a:latin typeface="Avenir Book Oblique"/>
                <a:ea typeface="Avenir Book Oblique"/>
                <a:cs typeface="Avenir Book Oblique"/>
                <a:sym typeface="Avenir Book Oblique"/>
              </a:rPr>
              <a:t>copyright 2016 Artrageous with Nate, LLC.</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smtClean="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Science and Math standards</a:t>
            </a:r>
            <a:endParaRPr lang="en-US" dirty="0"/>
          </a:p>
        </p:txBody>
      </p:sp>
      <p:sp>
        <p:nvSpPr>
          <p:cNvPr id="4" name="TextBox 3"/>
          <p:cNvSpPr txBox="1"/>
          <p:nvPr/>
        </p:nvSpPr>
        <p:spPr>
          <a:xfrm>
            <a:off x="571500" y="2107861"/>
            <a:ext cx="10600811" cy="6463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000" b="1" dirty="0" smtClean="0"/>
              <a:t>Common Core Math:</a:t>
            </a:r>
          </a:p>
          <a:p>
            <a:r>
              <a:rPr lang="en-US" sz="2000" b="1" dirty="0" smtClean="0"/>
              <a:t>7G2</a:t>
            </a:r>
            <a:r>
              <a:rPr lang="en-US" sz="2000" b="1" dirty="0"/>
              <a:t>.</a:t>
            </a:r>
            <a:r>
              <a:rPr lang="en-US" sz="2000" dirty="0"/>
              <a:t> Draw (freehand, with ruler and protractor, and with technology) geometric shapes with given conditions. Focus on constructing triangles from three measures of angles or sides, noticing when the conditions determine a unique triangle, more than one triangle, or no </a:t>
            </a:r>
            <a:r>
              <a:rPr lang="en-US" sz="2000" dirty="0" smtClean="0"/>
              <a:t>triangle</a:t>
            </a:r>
          </a:p>
          <a:p>
            <a:r>
              <a:rPr lang="en-US" sz="2000" b="1" dirty="0" smtClean="0"/>
              <a:t>8G1.</a:t>
            </a:r>
            <a:r>
              <a:rPr lang="en-US" sz="2000" dirty="0" smtClean="0"/>
              <a:t> Understand </a:t>
            </a:r>
            <a:r>
              <a:rPr lang="en-US" sz="2000" dirty="0"/>
              <a:t>congruence and similarity using physical models, transparencies, or geometry software</a:t>
            </a:r>
            <a:r>
              <a:rPr lang="en-US" sz="2000" dirty="0" smtClean="0"/>
              <a:t>. </a:t>
            </a:r>
            <a:r>
              <a:rPr lang="en-US" sz="2000" dirty="0"/>
              <a:t>Verify experimentally the properties of rotations, reflections, and translations: a. Lines are taken to lines, and line segments to line segments of the same length. b. Angles are taken to angles of the same measure. c. Parallel lines are taken to parallel lines</a:t>
            </a:r>
            <a:r>
              <a:rPr lang="en-US" sz="2000" dirty="0" smtClean="0"/>
              <a:t>.</a:t>
            </a:r>
          </a:p>
          <a:p>
            <a:endParaRPr lang="en-US" sz="2000" dirty="0"/>
          </a:p>
          <a:p>
            <a:r>
              <a:rPr lang="en-US" sz="2000" b="1" dirty="0" smtClean="0"/>
              <a:t>NSTA Science Standards</a:t>
            </a:r>
          </a:p>
          <a:p>
            <a:r>
              <a:rPr lang="en-US" sz="2000" b="1" dirty="0" smtClean="0"/>
              <a:t>MS-LS1-1 </a:t>
            </a:r>
            <a:r>
              <a:rPr lang="en-US" sz="2000" dirty="0" smtClean="0"/>
              <a:t>Conduct </a:t>
            </a:r>
            <a:r>
              <a:rPr lang="en-US" sz="2000" dirty="0"/>
              <a:t>an investigation to provide evidence that living things are made of cells; either one cell or many different numbers and types of cells</a:t>
            </a:r>
            <a:r>
              <a:rPr lang="en-US" sz="2000" dirty="0" smtClean="0"/>
              <a:t>.</a:t>
            </a:r>
            <a:endParaRPr lang="en-US" sz="2000" dirty="0"/>
          </a:p>
          <a:p>
            <a:endParaRPr lang="en-US" sz="2000" b="1" dirty="0" smtClean="0"/>
          </a:p>
          <a:p>
            <a:endParaRPr lang="en-US" sz="2000" dirty="0"/>
          </a:p>
        </p:txBody>
      </p:sp>
    </p:spTree>
    <p:extLst>
      <p:ext uri="{BB962C8B-B14F-4D97-AF65-F5344CB8AC3E}">
        <p14:creationId xmlns:p14="http://schemas.microsoft.com/office/powerpoint/2010/main" val="25112530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3" name="Shape 143"/>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Unpacking </a:t>
            </a:r>
            <a:r>
              <a:rPr lang="en-US" dirty="0" smtClean="0"/>
              <a:t>Ruben Sandoval</a:t>
            </a:r>
            <a:endParaRPr dirty="0"/>
          </a:p>
        </p:txBody>
      </p:sp>
      <p:sp>
        <p:nvSpPr>
          <p:cNvPr id="144" name="Shape 144"/>
          <p:cNvSpPr/>
          <p:nvPr/>
        </p:nvSpPr>
        <p:spPr>
          <a:xfrm>
            <a:off x="424071" y="1626945"/>
            <a:ext cx="1623874"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t>Group Talk</a:t>
            </a:r>
          </a:p>
        </p:txBody>
      </p:sp>
      <p:sp>
        <p:nvSpPr>
          <p:cNvPr id="145" name="Shape 145"/>
          <p:cNvSpPr/>
          <p:nvPr/>
        </p:nvSpPr>
        <p:spPr>
          <a:xfrm>
            <a:off x="424071" y="2271425"/>
            <a:ext cx="5112701" cy="5796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marL="293687" indent="-293687">
              <a:buClr>
                <a:srgbClr val="FF9300"/>
              </a:buClr>
              <a:buSzPct val="111000"/>
              <a:buFont typeface="Zapf Dingbats"/>
              <a:buChar char="‣"/>
              <a:defRPr sz="2400" spc="24">
                <a:latin typeface="Avenir Book"/>
                <a:ea typeface="Avenir Book"/>
                <a:cs typeface="Avenir Book"/>
                <a:sym typeface="Avenir Book"/>
              </a:defRPr>
            </a:pPr>
            <a:r>
              <a:rPr lang="en-US" sz="2400" spc="19" dirty="0" smtClean="0"/>
              <a:t>Dr. Sandoval’s work is a combination of art and science: his scientific research is the basis of the artwork he creates. Are these two creative endeavors opposites, or do they have some things in common? What other school subjects or ways of thinking do we sometimes use when we make art? Is this a good thing</a:t>
            </a:r>
            <a:r>
              <a:rPr sz="2400" spc="19" dirty="0" smtClean="0"/>
              <a:t>? </a:t>
            </a:r>
            <a:endParaRPr sz="1600" spc="14" dirty="0"/>
          </a:p>
          <a:p>
            <a:pPr marL="293687" indent="-293687">
              <a:spcBef>
                <a:spcPts val="1200"/>
              </a:spcBef>
              <a:buClr>
                <a:srgbClr val="FF9300"/>
              </a:buClr>
              <a:buSzPct val="111000"/>
              <a:buFont typeface="Zapf Dingbats"/>
              <a:buChar char="‣"/>
              <a:defRPr sz="2000" spc="19">
                <a:latin typeface="Avenir Book"/>
                <a:ea typeface="Avenir Book"/>
                <a:cs typeface="Avenir Book"/>
                <a:sym typeface="Avenir Book"/>
              </a:defRPr>
            </a:pPr>
            <a:r>
              <a:rPr lang="en-US" sz="2400" spc="19" dirty="0" smtClean="0"/>
              <a:t>What is it about tessellations that make art like Dr. Sandoval’s so cool? Is symmetry always better than asymmetry?</a:t>
            </a:r>
            <a:endParaRPr sz="1600" spc="14" dirty="0"/>
          </a:p>
        </p:txBody>
      </p:sp>
      <p:sp>
        <p:nvSpPr>
          <p:cNvPr id="146" name="Shape 146"/>
          <p:cNvSpPr/>
          <p:nvPr/>
        </p:nvSpPr>
        <p:spPr>
          <a:xfrm rot="10800000" flipH="1">
            <a:off x="257501" y="2014064"/>
            <a:ext cx="5451079" cy="6053820"/>
          </a:xfrm>
          <a:custGeom>
            <a:avLst/>
            <a:gdLst/>
            <a:ahLst/>
            <a:cxnLst>
              <a:cxn ang="0">
                <a:pos x="wd2" y="hd2"/>
              </a:cxn>
              <a:cxn ang="5400000">
                <a:pos x="wd2" y="hd2"/>
              </a:cxn>
              <a:cxn ang="10800000">
                <a:pos x="wd2" y="hd2"/>
              </a:cxn>
              <a:cxn ang="16200000">
                <a:pos x="wd2" y="hd2"/>
              </a:cxn>
            </a:cxnLst>
            <a:rect l="0" t="0" r="r" b="b"/>
            <a:pathLst>
              <a:path w="21600" h="21600" extrusionOk="0">
                <a:moveTo>
                  <a:pt x="640" y="0"/>
                </a:moveTo>
                <a:cubicBezTo>
                  <a:pt x="287" y="0"/>
                  <a:pt x="0" y="268"/>
                  <a:pt x="0" y="598"/>
                </a:cubicBezTo>
                <a:lnTo>
                  <a:pt x="0" y="20327"/>
                </a:lnTo>
                <a:cubicBezTo>
                  <a:pt x="0" y="20405"/>
                  <a:pt x="17" y="20480"/>
                  <a:pt x="46" y="20548"/>
                </a:cubicBezTo>
                <a:lnTo>
                  <a:pt x="13" y="21600"/>
                </a:lnTo>
                <a:lnTo>
                  <a:pt x="807" y="20926"/>
                </a:lnTo>
                <a:lnTo>
                  <a:pt x="20960" y="20926"/>
                </a:lnTo>
                <a:cubicBezTo>
                  <a:pt x="21313" y="20926"/>
                  <a:pt x="21600" y="20658"/>
                  <a:pt x="21600" y="20327"/>
                </a:cubicBezTo>
                <a:lnTo>
                  <a:pt x="21600" y="598"/>
                </a:lnTo>
                <a:cubicBezTo>
                  <a:pt x="21600" y="268"/>
                  <a:pt x="21313" y="0"/>
                  <a:pt x="20960" y="0"/>
                </a:cubicBezTo>
                <a:lnTo>
                  <a:pt x="640"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5124" name="Picture 4" descr="https://scproxy-prod.adobecc.com/api?X-Location=https%3A%2F%2Fcc-us1-prod.adobesc.com%2Fapi%2Fv1%2Fassets%2Fe7abff1e-6201-4411-8078-3dec33dc2709%2Frenditions%2Fjpg%2F1200?&amp;link=91fe8981-135a-46b5-54b8-de3126e907c5"/>
          <p:cNvPicPr>
            <a:picLocks noChangeAspect="1" noChangeArrowheads="1"/>
          </p:cNvPicPr>
          <p:nvPr/>
        </p:nvPicPr>
        <p:blipFill rotWithShape="1">
          <a:blip r:embed="rId2">
            <a:extLst>
              <a:ext uri="{28A0092B-C50C-407E-A947-70E740481C1C}">
                <a14:useLocalDpi xmlns:a14="http://schemas.microsoft.com/office/drawing/2010/main" val="0"/>
              </a:ext>
            </a:extLst>
          </a:blip>
          <a:srcRect t="22253" b="22602"/>
          <a:stretch/>
        </p:blipFill>
        <p:spPr bwMode="auto">
          <a:xfrm>
            <a:off x="5875459" y="2221574"/>
            <a:ext cx="688576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cproxy-prod.adobecc.com/api?X-Location=https%3A%2F%2Fcc-us1-prod.adobesc.com%2Fapi%2Fv1%2Fassets%2Fe12a996d-70fe-4893-bad9-76a2b81738d2%2Frenditions%2Fjpg%2F1200?&amp;link=91fe8981-135a-46b5-54b8-de3126e907c5"/>
          <p:cNvPicPr>
            <a:picLocks noChangeAspect="1" noChangeArrowheads="1"/>
          </p:cNvPicPr>
          <p:nvPr/>
        </p:nvPicPr>
        <p:blipFill rotWithShape="1">
          <a:blip r:embed="rId3">
            <a:extLst>
              <a:ext uri="{28A0092B-C50C-407E-A947-70E740481C1C}">
                <a14:useLocalDpi xmlns:a14="http://schemas.microsoft.com/office/drawing/2010/main" val="0"/>
              </a:ext>
            </a:extLst>
          </a:blip>
          <a:srcRect t="64192"/>
          <a:stretch/>
        </p:blipFill>
        <p:spPr bwMode="auto">
          <a:xfrm>
            <a:off x="5875305" y="5401753"/>
            <a:ext cx="6886071" cy="2666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1" name="Shape 151"/>
          <p:cNvSpPr>
            <a:spLocks noGrp="1"/>
          </p:cNvSpPr>
          <p:nvPr>
            <p:ph type="title"/>
          </p:nvPr>
        </p:nvSpPr>
        <p:spPr>
          <a:prstGeom prst="rect">
            <a:avLst/>
          </a:prstGeom>
        </p:spPr>
        <p:txBody>
          <a:bodyPr>
            <a:normAutofit fontScale="90000"/>
          </a:bodyPr>
          <a:lstStyle/>
          <a:p>
            <a:pPr lvl="1" indent="212597" defTabSz="543305">
              <a:spcBef>
                <a:spcPts val="2100"/>
              </a:spcBef>
              <a:defRPr sz="4836"/>
            </a:pPr>
            <a:r>
              <a:rPr dirty="0"/>
              <a:t>lets talk </a:t>
            </a:r>
            <a:r>
              <a:rPr lang="en-US" dirty="0" smtClean="0"/>
              <a:t>Microscopy</a:t>
            </a:r>
            <a:endParaRPr dirty="0"/>
          </a:p>
        </p:txBody>
      </p:sp>
      <p:sp>
        <p:nvSpPr>
          <p:cNvPr id="152" name="Shape 152"/>
          <p:cNvSpPr>
            <a:spLocks noGrp="1"/>
          </p:cNvSpPr>
          <p:nvPr>
            <p:ph type="body" sz="quarter" idx="1"/>
          </p:nvPr>
        </p:nvSpPr>
        <p:spPr>
          <a:xfrm>
            <a:off x="571500" y="1803400"/>
            <a:ext cx="11861800" cy="1602764"/>
          </a:xfrm>
          <a:prstGeom prst="rect">
            <a:avLst/>
          </a:prstGeom>
        </p:spPr>
        <p:txBody>
          <a:bodyPr>
            <a:normAutofit/>
          </a:bodyPr>
          <a:lstStyle>
            <a:lvl1pPr marL="469900" indent="-469900">
              <a:defRPr sz="2400">
                <a:latin typeface="Avenir Book"/>
                <a:ea typeface="Avenir Book"/>
                <a:cs typeface="Avenir Book"/>
                <a:sym typeface="Avenir Book"/>
              </a:defRPr>
            </a:lvl1pPr>
          </a:lstStyle>
          <a:p>
            <a:r>
              <a:rPr lang="en-US" dirty="0" smtClean="0"/>
              <a:t>If we are going to understand how artists and scientists such as Ruben Sandoval use microscopy, it would be best to know some basic background info about microscopy and imaging. Here are some engaging questions to begin with:</a:t>
            </a:r>
            <a:endParaRPr dirty="0"/>
          </a:p>
        </p:txBody>
      </p:sp>
      <p:sp>
        <p:nvSpPr>
          <p:cNvPr id="153" name="Shape 153"/>
          <p:cNvSpPr/>
          <p:nvPr/>
        </p:nvSpPr>
        <p:spPr>
          <a:xfrm>
            <a:off x="1512175" y="3238872"/>
            <a:ext cx="162387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t>Group Talk</a:t>
            </a:r>
          </a:p>
        </p:txBody>
      </p:sp>
      <p:sp>
        <p:nvSpPr>
          <p:cNvPr id="154" name="Shape 154"/>
          <p:cNvSpPr/>
          <p:nvPr/>
        </p:nvSpPr>
        <p:spPr>
          <a:xfrm>
            <a:off x="1454627" y="3964797"/>
            <a:ext cx="10315859" cy="23339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52425" indent="-352425">
              <a:buClr>
                <a:srgbClr val="FF9300"/>
              </a:buClr>
              <a:buSzPct val="111000"/>
              <a:buFont typeface="Zapf Dingbats"/>
              <a:buChar char="‣"/>
              <a:defRPr sz="2400" spc="24">
                <a:latin typeface="Avenir Book"/>
                <a:ea typeface="Avenir Book"/>
                <a:cs typeface="Avenir Book"/>
                <a:sym typeface="Avenir Book"/>
              </a:defRPr>
            </a:pPr>
            <a:r>
              <a:rPr sz="2200" dirty="0"/>
              <a:t>What experience do any of you have with </a:t>
            </a:r>
            <a:r>
              <a:rPr lang="en-US" sz="2200" dirty="0" smtClean="0"/>
              <a:t>microscopes</a:t>
            </a:r>
            <a:r>
              <a:rPr sz="2200" dirty="0" smtClean="0"/>
              <a:t>?</a:t>
            </a:r>
            <a:r>
              <a:rPr lang="en-US" sz="2200" dirty="0" smtClean="0"/>
              <a:t> What have you seen on TV or in other classes?</a:t>
            </a:r>
            <a:endParaRPr sz="2200"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sz="2200" dirty="0"/>
              <a:t>Have you ever used </a:t>
            </a:r>
            <a:r>
              <a:rPr lang="en-US" sz="2200" dirty="0" smtClean="0"/>
              <a:t>a microscope</a:t>
            </a:r>
            <a:r>
              <a:rPr sz="2200" dirty="0" smtClean="0"/>
              <a:t>?</a:t>
            </a:r>
            <a:endParaRPr sz="2200"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sz="2200" dirty="0"/>
              <a:t>What </a:t>
            </a:r>
            <a:r>
              <a:rPr lang="en-US" sz="2200" dirty="0" smtClean="0"/>
              <a:t>do we look at with microscopes? Only small things? Only living things?</a:t>
            </a:r>
            <a:endParaRPr sz="2200"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sz="2200" dirty="0" smtClean="0"/>
              <a:t>Wh</a:t>
            </a:r>
            <a:r>
              <a:rPr lang="en-US" sz="2200" dirty="0" smtClean="0"/>
              <a:t>y might we want to take pictures of what we see through a microscope?</a:t>
            </a:r>
            <a:endParaRPr sz="2200" dirty="0"/>
          </a:p>
        </p:txBody>
      </p:sp>
      <p:sp>
        <p:nvSpPr>
          <p:cNvPr id="155" name="Shape 155"/>
          <p:cNvSpPr/>
          <p:nvPr/>
        </p:nvSpPr>
        <p:spPr>
          <a:xfrm rot="10800000" flipH="1">
            <a:off x="1345604" y="3624684"/>
            <a:ext cx="10406857" cy="2858294"/>
          </a:xfrm>
          <a:custGeom>
            <a:avLst/>
            <a:gdLst/>
            <a:ahLst/>
            <a:cxnLst>
              <a:cxn ang="0">
                <a:pos x="wd2" y="hd2"/>
              </a:cxn>
              <a:cxn ang="5400000">
                <a:pos x="wd2" y="hd2"/>
              </a:cxn>
              <a:cxn ang="10800000">
                <a:pos x="wd2" y="hd2"/>
              </a:cxn>
              <a:cxn ang="16200000">
                <a:pos x="wd2" y="hd2"/>
              </a:cxn>
            </a:cxnLst>
            <a:rect l="0" t="0" r="r" b="b"/>
            <a:pathLst>
              <a:path w="21600" h="21600" extrusionOk="0">
                <a:moveTo>
                  <a:pt x="335" y="0"/>
                </a:moveTo>
                <a:cubicBezTo>
                  <a:pt x="150" y="0"/>
                  <a:pt x="0" y="547"/>
                  <a:pt x="0" y="1221"/>
                </a:cubicBezTo>
                <a:lnTo>
                  <a:pt x="0" y="19006"/>
                </a:lnTo>
                <a:cubicBezTo>
                  <a:pt x="0" y="19164"/>
                  <a:pt x="9" y="19314"/>
                  <a:pt x="24" y="19453"/>
                </a:cubicBezTo>
                <a:lnTo>
                  <a:pt x="7" y="21600"/>
                </a:lnTo>
                <a:lnTo>
                  <a:pt x="423" y="20223"/>
                </a:lnTo>
                <a:lnTo>
                  <a:pt x="21265" y="20223"/>
                </a:lnTo>
                <a:cubicBezTo>
                  <a:pt x="21450" y="20223"/>
                  <a:pt x="21600" y="19679"/>
                  <a:pt x="21600" y="19006"/>
                </a:cubicBezTo>
                <a:lnTo>
                  <a:pt x="21600" y="1221"/>
                </a:lnTo>
                <a:cubicBezTo>
                  <a:pt x="21600" y="547"/>
                  <a:pt x="21450" y="0"/>
                  <a:pt x="21265" y="0"/>
                </a:cubicBezTo>
                <a:lnTo>
                  <a:pt x="335"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7" name="Shape 157"/>
          <p:cNvSpPr/>
          <p:nvPr/>
        </p:nvSpPr>
        <p:spPr>
          <a:xfrm>
            <a:off x="1503925" y="6769768"/>
            <a:ext cx="1270001" cy="2532461"/>
          </a:xfrm>
          <a:prstGeom prst="rect">
            <a:avLst/>
          </a:prstGeom>
          <a:solidFill>
            <a:srgbClr val="BA9F00"/>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58" name="Shape 158"/>
          <p:cNvSpPr/>
          <p:nvPr/>
        </p:nvSpPr>
        <p:spPr>
          <a:xfrm>
            <a:off x="10281674" y="6763536"/>
            <a:ext cx="1270001" cy="2532461"/>
          </a:xfrm>
          <a:prstGeom prst="rect">
            <a:avLst/>
          </a:prstGeom>
          <a:solidFill>
            <a:srgbClr val="9D210A"/>
          </a:solidFill>
          <a:ln w="12700">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2052" name="Picture 4" descr="https://upload.wikimedia.org/wikipedia/commons/thumb/2/2a/Misc_pollen_colorized.jpg/800px-Misc_pollen_color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l="-212" t="5457" r="212" b="50886"/>
          <a:stretch/>
        </p:blipFill>
        <p:spPr bwMode="auto">
          <a:xfrm>
            <a:off x="2754587" y="6769768"/>
            <a:ext cx="7546426" cy="2532461"/>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163"/>
          <p:cNvSpPr/>
          <p:nvPr/>
        </p:nvSpPr>
        <p:spPr>
          <a:xfrm>
            <a:off x="508875" y="9280533"/>
            <a:ext cx="11924425" cy="25648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spcBef>
                <a:spcPts val="1800"/>
              </a:spcBef>
              <a:defRPr sz="1000" spc="0">
                <a:latin typeface="Iowan Old Style Roman"/>
                <a:ea typeface="Iowan Old Style Roman"/>
                <a:cs typeface="Iowan Old Style Roman"/>
                <a:sym typeface="Iowan Old Style Roman"/>
              </a:defRPr>
            </a:pPr>
            <a:r>
              <a:rPr lang="en-US" sz="1000" dirty="0" smtClean="0">
                <a:sym typeface="Iowan Old Style Roman"/>
              </a:rPr>
              <a:t>Scanning Electron microgram (color enhanced) of pollen grains, from </a:t>
            </a:r>
            <a:r>
              <a:rPr lang="en-US" sz="1000" dirty="0" smtClean="0">
                <a:sym typeface="Iowan Old Style Roman"/>
                <a:hlinkClick r:id="rId3"/>
              </a:rPr>
              <a:t>W</a:t>
            </a:r>
            <a:r>
              <a:rPr lang="en-US" sz="1000" dirty="0" smtClean="0">
                <a:sym typeface="Iowan Old Style Roman"/>
              </a:rPr>
              <a:t>ikipedia.org</a:t>
            </a:r>
            <a:endParaRPr u="sng" dirty="0">
              <a:hlinkClick r:id="rId3"/>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1" name="Shape 161"/>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A bit of </a:t>
            </a:r>
            <a:r>
              <a:rPr lang="en-US" dirty="0" smtClean="0"/>
              <a:t>Microscopy history</a:t>
            </a:r>
            <a:endParaRPr dirty="0"/>
          </a:p>
        </p:txBody>
      </p:sp>
      <p:sp>
        <p:nvSpPr>
          <p:cNvPr id="162" name="Shape 162"/>
          <p:cNvSpPr/>
          <p:nvPr/>
        </p:nvSpPr>
        <p:spPr>
          <a:xfrm>
            <a:off x="571500" y="1809750"/>
            <a:ext cx="8478590" cy="6927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a:bodyPr>
          <a:lstStyle/>
          <a:p>
            <a:pPr marL="455803" indent="-455803" defTabSz="566674">
              <a:spcBef>
                <a:spcPts val="1700"/>
              </a:spcBef>
              <a:buSzPct val="111000"/>
              <a:buFont typeface="Zapf Dingbats"/>
              <a:buChar char="‣"/>
              <a:defRPr sz="2328" spc="0">
                <a:latin typeface="Avenir Book"/>
                <a:ea typeface="Avenir Book"/>
                <a:cs typeface="Avenir Book"/>
                <a:sym typeface="Avenir Book"/>
              </a:defRPr>
            </a:pPr>
            <a:r>
              <a:rPr dirty="0">
                <a:solidFill>
                  <a:srgbClr val="FF9300"/>
                </a:solidFill>
              </a:rPr>
              <a:t>So where did </a:t>
            </a:r>
            <a:r>
              <a:rPr lang="en-US" dirty="0" smtClean="0">
                <a:solidFill>
                  <a:srgbClr val="FF9300"/>
                </a:solidFill>
              </a:rPr>
              <a:t>the microscope </a:t>
            </a:r>
            <a:r>
              <a:rPr dirty="0" smtClean="0">
                <a:solidFill>
                  <a:srgbClr val="FF9300"/>
                </a:solidFill>
              </a:rPr>
              <a:t>come </a:t>
            </a:r>
            <a:r>
              <a:rPr dirty="0">
                <a:solidFill>
                  <a:srgbClr val="FF9300"/>
                </a:solidFill>
              </a:rPr>
              <a:t>from</a:t>
            </a:r>
            <a:r>
              <a:rPr dirty="0" smtClean="0">
                <a:solidFill>
                  <a:srgbClr val="FF9300"/>
                </a:solidFill>
              </a:rPr>
              <a:t>?</a:t>
            </a:r>
            <a:endParaRPr dirty="0"/>
          </a:p>
          <a:p>
            <a:pPr defTabSz="443484">
              <a:spcBef>
                <a:spcPts val="0"/>
              </a:spcBef>
              <a:defRPr sz="1358" spc="0">
                <a:solidFill>
                  <a:srgbClr val="666666"/>
                </a:solidFill>
                <a:latin typeface="Avenir Book"/>
                <a:ea typeface="Avenir Book"/>
                <a:cs typeface="Avenir Book"/>
                <a:sym typeface="Avenir Book"/>
              </a:defRPr>
            </a:pPr>
            <a:r>
              <a:rPr lang="en-US" sz="1600" dirty="0" smtClean="0"/>
              <a:t>The compound light microscope (the most common and simplest form of microscopes) was invented in the early 1600s in the Netherlands</a:t>
            </a:r>
            <a:r>
              <a:rPr sz="1600" dirty="0" smtClean="0"/>
              <a:t>.</a:t>
            </a:r>
            <a:r>
              <a:rPr lang="en-US" sz="1600" dirty="0" smtClean="0"/>
              <a:t> Although we don’t know who invented it first, within a few decades many scientists had built their own and were discovering the microscopic world for the first time. Before microscopes, we couldn’t see anything smaller than a hair—think about that!</a:t>
            </a:r>
            <a:endParaRPr sz="1600" dirty="0"/>
          </a:p>
          <a:p>
            <a:pPr defTabSz="443484">
              <a:spcBef>
                <a:spcPts val="0"/>
              </a:spcBef>
              <a:defRPr sz="1358" spc="0">
                <a:solidFill>
                  <a:srgbClr val="666666"/>
                </a:solidFill>
                <a:latin typeface="Avenir Book"/>
                <a:ea typeface="Avenir Book"/>
                <a:cs typeface="Avenir Book"/>
                <a:sym typeface="Avenir Book"/>
              </a:defRPr>
            </a:pPr>
            <a:endParaRPr sz="1600" dirty="0"/>
          </a:p>
          <a:p>
            <a:pPr defTabSz="443484">
              <a:spcBef>
                <a:spcPts val="0"/>
              </a:spcBef>
              <a:defRPr sz="1358" spc="0">
                <a:solidFill>
                  <a:srgbClr val="666666"/>
                </a:solidFill>
                <a:latin typeface="Avenir Book"/>
                <a:ea typeface="Avenir Book"/>
                <a:cs typeface="Avenir Book"/>
                <a:sym typeface="Avenir Book"/>
              </a:defRPr>
            </a:pPr>
            <a:r>
              <a:rPr lang="en-US" sz="1600" dirty="0" smtClean="0"/>
              <a:t>The most famous of these microscope-inventing scientists </a:t>
            </a:r>
            <a:r>
              <a:rPr lang="en-US" sz="1600" dirty="0"/>
              <a:t>is  </a:t>
            </a:r>
            <a:r>
              <a:rPr lang="en-US" sz="1600" dirty="0" smtClean="0"/>
              <a:t>Anton van Leeuwenhoek, who was the first to see blood cells and spermatozoa, and by 1676 had discovered the existence of micro-organisms. Because he was the first to make and use a practical microscope, he is considered the father of microbiology. Meanwhile Robert Hook was using microscopes to look at skin tissues and plants, and was the first to coin the term “cell,” to describe the building blocks of all living organisms. With the help of microscopes, scientists could now observe—and record!– what cannot be seen by the naked eye. They always carefully drew what they saw so that they could share their discoveries with the scientific community and other curious individuals.</a:t>
            </a:r>
          </a:p>
          <a:p>
            <a:pPr defTabSz="443484">
              <a:spcBef>
                <a:spcPts val="0"/>
              </a:spcBef>
              <a:defRPr sz="1358" spc="0">
                <a:solidFill>
                  <a:srgbClr val="666666"/>
                </a:solidFill>
                <a:latin typeface="Avenir Book"/>
                <a:ea typeface="Avenir Book"/>
                <a:cs typeface="Avenir Book"/>
                <a:sym typeface="Avenir Book"/>
              </a:defRPr>
            </a:pPr>
            <a:endParaRPr sz="1600" dirty="0"/>
          </a:p>
          <a:p>
            <a:pPr defTabSz="443484">
              <a:spcBef>
                <a:spcPts val="0"/>
              </a:spcBef>
              <a:defRPr sz="1358" spc="0">
                <a:solidFill>
                  <a:srgbClr val="666666"/>
                </a:solidFill>
                <a:latin typeface="Avenir Book"/>
                <a:ea typeface="Avenir Book"/>
                <a:cs typeface="Avenir Book"/>
                <a:sym typeface="Avenir Book"/>
              </a:defRPr>
            </a:pPr>
            <a:r>
              <a:rPr lang="en-US" sz="1600" dirty="0" smtClean="0"/>
              <a:t>Although light microscopes allowed us to see much more than the human eye is capable of seeing by itself, they are limited by how much light can shine through the specimen and by how strong the lenses of the microscope are. We have solved this problem by combining microscopes with computers, so that anything that can be seen through the microscope can also be saved in the computer. Using computer technology, we can blast specimens with lasers to see through them easier, or use special dyes and different UV lights to see specific substances, infections, or parts of the cell. This is how Dr. Sandoval creates his colorful artwork!</a:t>
            </a:r>
          </a:p>
          <a:p>
            <a:pPr defTabSz="443484">
              <a:spcBef>
                <a:spcPts val="0"/>
              </a:spcBef>
              <a:defRPr sz="1358" spc="0">
                <a:solidFill>
                  <a:srgbClr val="666666"/>
                </a:solidFill>
                <a:latin typeface="Avenir Book"/>
                <a:ea typeface="Avenir Book"/>
                <a:cs typeface="Avenir Book"/>
                <a:sym typeface="Avenir Book"/>
              </a:defRPr>
            </a:pPr>
            <a:endParaRPr sz="1600" dirty="0"/>
          </a:p>
          <a:p>
            <a:pPr defTabSz="443484">
              <a:spcBef>
                <a:spcPts val="0"/>
              </a:spcBef>
              <a:defRPr sz="1358" spc="0">
                <a:solidFill>
                  <a:srgbClr val="666666"/>
                </a:solidFill>
                <a:latin typeface="Avenir Book"/>
                <a:ea typeface="Avenir Book"/>
                <a:cs typeface="Avenir Book"/>
                <a:sym typeface="Avenir Book"/>
              </a:defRPr>
            </a:pPr>
            <a:r>
              <a:rPr lang="en-US" sz="1600" dirty="0" smtClean="0"/>
              <a:t>Today, there are many types of microscopes scientists use, besides the light microscope. We have electron scanning microscopes to see things as tiny as the inside of a virus (that’s over 1 million times magnified!). That doesn’t mean, however, that the good ole’ fashioned compound light microscope has gone out of style. Scientists, doctors, students, and artists all over the world still use microscopes every day.</a:t>
            </a:r>
            <a:endParaRPr sz="1600" dirty="0"/>
          </a:p>
        </p:txBody>
      </p:sp>
      <p:sp>
        <p:nvSpPr>
          <p:cNvPr id="163" name="Shape 163"/>
          <p:cNvSpPr/>
          <p:nvPr/>
        </p:nvSpPr>
        <p:spPr>
          <a:xfrm>
            <a:off x="508875" y="9280533"/>
            <a:ext cx="11924425" cy="25648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spcBef>
                <a:spcPts val="1800"/>
              </a:spcBef>
              <a:defRPr sz="1000" spc="0">
                <a:latin typeface="Iowan Old Style Roman"/>
                <a:ea typeface="Iowan Old Style Roman"/>
                <a:cs typeface="Iowan Old Style Roman"/>
                <a:sym typeface="Iowan Old Style Roman"/>
              </a:defRPr>
            </a:pPr>
            <a:r>
              <a:rPr lang="en-US" sz="1000" dirty="0">
                <a:sym typeface="Iowan Old Style Roman"/>
              </a:rPr>
              <a:t>microscope. 2016. </a:t>
            </a:r>
            <a:r>
              <a:rPr lang="en-US" sz="1000" i="1" dirty="0" err="1">
                <a:sym typeface="Iowan Old Style Roman"/>
              </a:rPr>
              <a:t>Encyclopædia</a:t>
            </a:r>
            <a:r>
              <a:rPr lang="en-US" sz="1000" i="1" dirty="0">
                <a:sym typeface="Iowan Old Style Roman"/>
              </a:rPr>
              <a:t> Britannica Online</a:t>
            </a:r>
            <a:r>
              <a:rPr lang="en-US" sz="1000" dirty="0">
                <a:sym typeface="Iowan Old Style Roman"/>
              </a:rPr>
              <a:t>. Retrieved 20 March, 2016, from</a:t>
            </a:r>
            <a:r>
              <a:rPr lang="en-US" sz="1000" dirty="0">
                <a:sym typeface="Iowan Old Style Roman"/>
                <a:hlinkClick r:id="rId2"/>
              </a:rPr>
              <a:t>http://www.britannica.com/technology/microscope</a:t>
            </a:r>
            <a:endParaRPr u="sng" dirty="0">
              <a:hlinkClick r:id="rId3"/>
            </a:endParaRPr>
          </a:p>
        </p:txBody>
      </p:sp>
      <p:sp>
        <p:nvSpPr>
          <p:cNvPr id="165" name="Shape 165"/>
          <p:cNvSpPr/>
          <p:nvPr/>
        </p:nvSpPr>
        <p:spPr>
          <a:xfrm>
            <a:off x="8710847" y="8708253"/>
            <a:ext cx="4336123" cy="256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146843" indent="-146843">
              <a:spcBef>
                <a:spcPts val="1800"/>
              </a:spcBef>
              <a:buSzPct val="45000"/>
              <a:buBlip>
                <a:blip r:embed="rId4"/>
              </a:buBlip>
              <a:defRPr sz="1000" spc="0">
                <a:latin typeface="Iowan Old Style Roman"/>
                <a:ea typeface="Iowan Old Style Roman"/>
                <a:cs typeface="Iowan Old Style Roman"/>
                <a:sym typeface="Iowan Old Style Roman"/>
              </a:defRPr>
            </a:lvl1pPr>
          </a:lstStyle>
          <a:p>
            <a:pPr marL="0" indent="0">
              <a:buNone/>
            </a:pPr>
            <a:r>
              <a:rPr lang="en-US" dirty="0" smtClean="0"/>
              <a:t>Drawings of cork cells, observed through the microscope by Robert Hooke</a:t>
            </a:r>
            <a:r>
              <a:rPr dirty="0" smtClean="0"/>
              <a:t>.</a:t>
            </a:r>
            <a:endParaRPr dirty="0"/>
          </a:p>
        </p:txBody>
      </p:sp>
      <p:sp>
        <p:nvSpPr>
          <p:cNvPr id="167" name="Shape 167"/>
          <p:cNvSpPr/>
          <p:nvPr/>
        </p:nvSpPr>
        <p:spPr>
          <a:xfrm>
            <a:off x="9155345" y="4799909"/>
            <a:ext cx="3633553"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46843" indent="-146843">
              <a:spcBef>
                <a:spcPts val="1800"/>
              </a:spcBef>
              <a:buSzPct val="45000"/>
              <a:buBlip>
                <a:blip r:embed="rId4"/>
              </a:buBlip>
              <a:defRPr sz="1000" spc="0">
                <a:latin typeface="Iowan Old Style Roman"/>
                <a:ea typeface="Iowan Old Style Roman"/>
                <a:cs typeface="Iowan Old Style Roman"/>
                <a:sym typeface="Iowan Old Style Roman"/>
              </a:defRPr>
            </a:lvl1pPr>
          </a:lstStyle>
          <a:p>
            <a:pPr marL="0" indent="0">
              <a:buNone/>
            </a:pPr>
            <a:r>
              <a:rPr lang="en-US" dirty="0" smtClean="0"/>
              <a:t>Scanning electron color enhanced micrograph (that’s what you call a picture of what you see in the microscope) of an aphid at 50x magnification</a:t>
            </a:r>
            <a:endParaRPr dirty="0"/>
          </a:p>
        </p:txBody>
      </p:sp>
      <p:pic>
        <p:nvPicPr>
          <p:cNvPr id="1028" name="Picture 4" descr="http://media-2.web.britannica.com/eb-media/61/62561-004-4983FD4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0670" y="1870045"/>
            <a:ext cx="2374305"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2.web.britannica.com/eb-media/68/99768-004-AF8F9553.jpg"/>
          <p:cNvPicPr>
            <a:picLocks noChangeAspect="1" noChangeArrowheads="1"/>
          </p:cNvPicPr>
          <p:nvPr/>
        </p:nvPicPr>
        <p:blipFill rotWithShape="1">
          <a:blip r:embed="rId6">
            <a:extLst>
              <a:ext uri="{28A0092B-C50C-407E-A947-70E740481C1C}">
                <a14:useLocalDpi xmlns:a14="http://schemas.microsoft.com/office/drawing/2010/main" val="0"/>
              </a:ext>
            </a:extLst>
          </a:blip>
          <a:srcRect b="18690"/>
          <a:stretch/>
        </p:blipFill>
        <p:spPr bwMode="auto">
          <a:xfrm>
            <a:off x="9417602" y="5364166"/>
            <a:ext cx="2880438" cy="310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nvSpPr>
        <p:spPr>
          <a:xfrm>
            <a:off x="3469190" y="1262747"/>
            <a:ext cx="162387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dirty="0"/>
              <a:t>Group Talk</a:t>
            </a:r>
          </a:p>
        </p:txBody>
      </p:sp>
      <p:sp>
        <p:nvSpPr>
          <p:cNvPr id="173" name="Shape 173"/>
          <p:cNvSpPr/>
          <p:nvPr/>
        </p:nvSpPr>
        <p:spPr>
          <a:xfrm>
            <a:off x="3544345" y="2184808"/>
            <a:ext cx="8790669" cy="50680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52425" indent="-352425">
              <a:buClr>
                <a:srgbClr val="FF9300"/>
              </a:buClr>
              <a:buSzPct val="111000"/>
              <a:buFont typeface="Zapf Dingbats"/>
              <a:buChar char="‣"/>
              <a:defRPr sz="2400" spc="24">
                <a:latin typeface="Avenir Book"/>
                <a:ea typeface="Avenir Book"/>
                <a:cs typeface="Avenir Book"/>
                <a:sym typeface="Avenir Book"/>
              </a:defRPr>
            </a:pPr>
            <a:r>
              <a:rPr dirty="0"/>
              <a:t>How </a:t>
            </a:r>
            <a:r>
              <a:rPr lang="en-US" dirty="0" smtClean="0"/>
              <a:t>did microscopes change how we see and think about the world? </a:t>
            </a:r>
            <a:r>
              <a:rPr lang="en-US" dirty="0"/>
              <a:t>	</a:t>
            </a:r>
            <a:r>
              <a:rPr lang="en-US" dirty="0" smtClean="0"/>
              <a:t>										  </a:t>
            </a:r>
            <a:r>
              <a:rPr lang="en-US" dirty="0"/>
              <a:t> </a:t>
            </a:r>
            <a:r>
              <a:rPr lang="en-US" dirty="0" smtClean="0"/>
              <a:t> </a:t>
            </a:r>
            <a:r>
              <a:rPr lang="en-US" sz="1800" dirty="0" smtClean="0"/>
              <a:t>They </a:t>
            </a:r>
            <a:r>
              <a:rPr lang="en-US" sz="1800" dirty="0" smtClean="0"/>
              <a:t>gave us an understanding of cells, germs, DNA, single-celled organisms, and all the countless things we couldn’t see before. They helped us understand that the world is bigger (and smaller) than it appears!</a:t>
            </a:r>
            <a:endParaRPr sz="1800"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dirty="0" smtClean="0"/>
              <a:t>Wh</a:t>
            </a:r>
            <a:r>
              <a:rPr lang="en-US" dirty="0" smtClean="0"/>
              <a:t>y did scientists like Robert Hooke and Ruben Sandoval depict what they observed</a:t>
            </a:r>
            <a:r>
              <a:rPr dirty="0" smtClean="0"/>
              <a:t>?</a:t>
            </a:r>
            <a:r>
              <a:rPr lang="en-US" dirty="0" smtClean="0"/>
              <a:t> Why did it matter if they shared their discoveries? </a:t>
            </a:r>
          </a:p>
          <a:p>
            <a:pPr marL="352425" indent="-352425">
              <a:buClr>
                <a:srgbClr val="FF9300"/>
              </a:buClr>
              <a:buSzPct val="111000"/>
              <a:buFont typeface="Zapf Dingbats"/>
              <a:buChar char="‣"/>
              <a:defRPr sz="2400" spc="24">
                <a:latin typeface="Avenir Book"/>
                <a:ea typeface="Avenir Book"/>
                <a:cs typeface="Avenir Book"/>
                <a:sym typeface="Avenir Book"/>
              </a:defRPr>
            </a:pPr>
            <a:r>
              <a:rPr lang="en-US" dirty="0" smtClean="0"/>
              <a:t>Can these renderings be considered art? Why or why not?</a:t>
            </a:r>
            <a:endParaRPr dirty="0" smtClean="0"/>
          </a:p>
          <a:p>
            <a:pPr marL="352425" indent="-352425">
              <a:buClr>
                <a:srgbClr val="FF9300"/>
              </a:buClr>
              <a:buSzPct val="111000"/>
              <a:buFont typeface="Zapf Dingbats"/>
              <a:buChar char="‣"/>
              <a:defRPr sz="2400" spc="24">
                <a:latin typeface="Avenir Book"/>
                <a:ea typeface="Avenir Book"/>
                <a:cs typeface="Avenir Book"/>
                <a:sym typeface="Avenir Book"/>
              </a:defRPr>
            </a:pPr>
            <a:r>
              <a:rPr lang="en-US" dirty="0" smtClean="0"/>
              <a:t>How do artists and scientists differ</a:t>
            </a:r>
            <a:r>
              <a:rPr dirty="0" smtClean="0"/>
              <a:t>?</a:t>
            </a:r>
            <a:r>
              <a:rPr lang="en-US" dirty="0" smtClean="0"/>
              <a:t> How are they alike? </a:t>
            </a:r>
            <a:r>
              <a:rPr lang="en-US" sz="1800" dirty="0" smtClean="0"/>
              <a:t>Artists and scientists usually use very different mediums, but they both share a common goal: observe, explain, expound upon, imitate or simply just share the world they see.</a:t>
            </a:r>
            <a:endParaRPr sz="1800" dirty="0"/>
          </a:p>
        </p:txBody>
      </p:sp>
      <p:sp>
        <p:nvSpPr>
          <p:cNvPr id="174" name="Shape 174"/>
          <p:cNvSpPr/>
          <p:nvPr/>
        </p:nvSpPr>
        <p:spPr>
          <a:xfrm rot="10800000" flipH="1">
            <a:off x="3250602" y="1428753"/>
            <a:ext cx="9378157" cy="6414939"/>
          </a:xfrm>
          <a:custGeom>
            <a:avLst/>
            <a:gdLst/>
            <a:ahLst/>
            <a:cxnLst>
              <a:cxn ang="0">
                <a:pos x="wd2" y="hd2"/>
              </a:cxn>
              <a:cxn ang="5400000">
                <a:pos x="wd2" y="hd2"/>
              </a:cxn>
              <a:cxn ang="10800000">
                <a:pos x="wd2" y="hd2"/>
              </a:cxn>
              <a:cxn ang="16200000">
                <a:pos x="wd2" y="hd2"/>
              </a:cxn>
            </a:cxnLst>
            <a:rect l="0" t="0" r="r" b="b"/>
            <a:pathLst>
              <a:path w="21600" h="21600" extrusionOk="0">
                <a:moveTo>
                  <a:pt x="372" y="0"/>
                </a:moveTo>
                <a:cubicBezTo>
                  <a:pt x="167" y="0"/>
                  <a:pt x="0" y="405"/>
                  <a:pt x="0" y="904"/>
                </a:cubicBezTo>
                <a:lnTo>
                  <a:pt x="0" y="19678"/>
                </a:lnTo>
                <a:cubicBezTo>
                  <a:pt x="0" y="19796"/>
                  <a:pt x="10" y="19906"/>
                  <a:pt x="27" y="20009"/>
                </a:cubicBezTo>
                <a:lnTo>
                  <a:pt x="7" y="21600"/>
                </a:lnTo>
                <a:lnTo>
                  <a:pt x="469" y="20582"/>
                </a:lnTo>
                <a:lnTo>
                  <a:pt x="21229" y="20582"/>
                </a:lnTo>
                <a:cubicBezTo>
                  <a:pt x="21434" y="20582"/>
                  <a:pt x="21600" y="20177"/>
                  <a:pt x="21600" y="19678"/>
                </a:cubicBezTo>
                <a:lnTo>
                  <a:pt x="21600" y="904"/>
                </a:lnTo>
                <a:cubicBezTo>
                  <a:pt x="21600" y="405"/>
                  <a:pt x="21434" y="0"/>
                  <a:pt x="21229" y="0"/>
                </a:cubicBezTo>
                <a:lnTo>
                  <a:pt x="372"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pic>
        <p:nvPicPr>
          <p:cNvPr id="3082" name="Picture 10" descr="https://s-media-cache-ak0.pinimg.com/564x/24/89/bc/2489bc602dc1585e250d739aee6441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25723" y="1025723"/>
            <a:ext cx="494704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s-media-cache-ak0.pinimg.com/564x/24/89/bc/2489bc602dc1585e250d739aee6441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55477" y="5902523"/>
            <a:ext cx="4806554"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body" sz="half" idx="1"/>
          </p:nvPr>
        </p:nvSpPr>
        <p:spPr>
          <a:xfrm>
            <a:off x="571500" y="1906969"/>
            <a:ext cx="11861800" cy="4415771"/>
          </a:xfrm>
          <a:prstGeom prst="rect">
            <a:avLst/>
          </a:prstGeom>
        </p:spPr>
        <p:txBody>
          <a:bodyPr>
            <a:normAutofit fontScale="92500" lnSpcReduction="10000"/>
          </a:bodyPr>
          <a:lstStyle/>
          <a:p>
            <a:pPr marL="0" indent="0">
              <a:spcBef>
                <a:spcPts val="1200"/>
              </a:spcBef>
              <a:buSzTx/>
              <a:buFontTx/>
              <a:buNone/>
              <a:defRPr sz="2800"/>
            </a:pPr>
            <a:r>
              <a:rPr lang="en-US" sz="2000" dirty="0" smtClean="0"/>
              <a:t>Ready to try your hand at Dr. Sandoval’s type of art? </a:t>
            </a:r>
          </a:p>
          <a:p>
            <a:pPr marL="0" indent="0">
              <a:spcBef>
                <a:spcPts val="1200"/>
              </a:spcBef>
              <a:buSzTx/>
              <a:buFontTx/>
              <a:buNone/>
              <a:defRPr sz="2800"/>
            </a:pPr>
            <a:r>
              <a:rPr lang="en-US" sz="2000" dirty="0" smtClean="0"/>
              <a:t>Let’s give it a shot!</a:t>
            </a:r>
          </a:p>
          <a:p>
            <a:pPr marL="0" indent="0">
              <a:spcBef>
                <a:spcPts val="1200"/>
              </a:spcBef>
              <a:buSzTx/>
              <a:buFontTx/>
              <a:buNone/>
              <a:defRPr sz="2800"/>
            </a:pPr>
            <a:endParaRPr lang="en-US" sz="1000" dirty="0"/>
          </a:p>
          <a:p>
            <a:pPr marL="0" indent="0">
              <a:spcBef>
                <a:spcPts val="1200"/>
              </a:spcBef>
              <a:buSzTx/>
              <a:buFontTx/>
              <a:buNone/>
              <a:defRPr sz="2800"/>
            </a:pPr>
            <a:endParaRPr lang="en-US" sz="2000" dirty="0" smtClean="0">
              <a:hlinkClick r:id="rId2"/>
            </a:endParaRPr>
          </a:p>
          <a:p>
            <a:pPr marL="0" indent="0">
              <a:spcBef>
                <a:spcPts val="1200"/>
              </a:spcBef>
              <a:buSzTx/>
              <a:buFontTx/>
              <a:buNone/>
              <a:defRPr sz="2800"/>
            </a:pPr>
            <a:endParaRPr lang="en-US" sz="2000" dirty="0">
              <a:hlinkClick r:id="rId2"/>
            </a:endParaRPr>
          </a:p>
          <a:p>
            <a:pPr marL="0" indent="0">
              <a:spcBef>
                <a:spcPts val="1200"/>
              </a:spcBef>
              <a:buSzTx/>
              <a:buFontTx/>
              <a:buNone/>
              <a:defRPr sz="2800"/>
            </a:pPr>
            <a:endParaRPr lang="en-US" sz="2000" dirty="0" smtClean="0">
              <a:hlinkClick r:id="rId2"/>
            </a:endParaRPr>
          </a:p>
          <a:p>
            <a:pPr marL="0" indent="0" algn="r">
              <a:spcBef>
                <a:spcPts val="1200"/>
              </a:spcBef>
              <a:buSzTx/>
              <a:buFontTx/>
              <a:buNone/>
              <a:defRPr sz="2800"/>
            </a:pPr>
            <a:r>
              <a:rPr lang="en-US" sz="1700" dirty="0" smtClean="0">
                <a:hlinkClick r:id="rId2"/>
              </a:rPr>
              <a:t>https</a:t>
            </a:r>
            <a:r>
              <a:rPr lang="en-US" sz="1700" dirty="0">
                <a:hlinkClick r:id="rId2"/>
              </a:rPr>
              <a:t>://www.youtube.com/watch?v=UOHxNbxm-m4</a:t>
            </a:r>
          </a:p>
          <a:p>
            <a:pPr marL="0" indent="0">
              <a:spcBef>
                <a:spcPts val="1200"/>
              </a:spcBef>
              <a:buSzTx/>
              <a:buFontTx/>
              <a:buNone/>
              <a:defRPr sz="2800"/>
            </a:pPr>
            <a:r>
              <a:rPr lang="en-US" sz="2000" dirty="0" smtClean="0">
                <a:hlinkClick r:id="rId2"/>
              </a:rPr>
              <a:t>Gross Science </a:t>
            </a:r>
            <a:r>
              <a:rPr lang="en-US" sz="2000" dirty="0" smtClean="0"/>
              <a:t>has a great video that will walk you through how to make your own microscope, if you don’t have one lying around. While Anna recommends you use puddle water, you can use just about anything! Pluck some hair. Pick a daisy. Dip into your fish tank. Scape something suspicious off a damp tree trunk. The possibilities are endless… it’s your art! Just whatever you do, don’t forget to record your observations! (An observation record is provided on the next slide)</a:t>
            </a:r>
            <a:endParaRPr sz="2000" dirty="0"/>
          </a:p>
        </p:txBody>
      </p:sp>
      <p:sp>
        <p:nvSpPr>
          <p:cNvPr id="180" name="Shape 18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1" name="Shape 181"/>
          <p:cNvSpPr>
            <a:spLocks noGrp="1"/>
          </p:cNvSpPr>
          <p:nvPr>
            <p:ph type="title"/>
          </p:nvPr>
        </p:nvSpPr>
        <p:spPr>
          <a:prstGeom prst="rect">
            <a:avLst/>
          </a:prstGeom>
        </p:spPr>
        <p:txBody>
          <a:bodyPr>
            <a:normAutofit fontScale="90000"/>
          </a:bodyPr>
          <a:lstStyle>
            <a:lvl1pPr defTabSz="543305">
              <a:spcBef>
                <a:spcPts val="2100"/>
              </a:spcBef>
              <a:defRPr sz="4836"/>
            </a:lvl1pPr>
          </a:lstStyle>
          <a:p>
            <a:r>
              <a:rPr dirty="0"/>
              <a:t>hands-on with </a:t>
            </a:r>
            <a:r>
              <a:rPr lang="en-US" dirty="0" smtClean="0"/>
              <a:t>Microscopy</a:t>
            </a:r>
            <a:endParaRPr dirty="0"/>
          </a:p>
        </p:txBody>
      </p:sp>
      <p:sp>
        <p:nvSpPr>
          <p:cNvPr id="182" name="Shape 182"/>
          <p:cNvSpPr/>
          <p:nvPr/>
        </p:nvSpPr>
        <p:spPr>
          <a:xfrm>
            <a:off x="966243" y="6034976"/>
            <a:ext cx="1623873"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spc="22">
                <a:solidFill>
                  <a:schemeClr val="accent4">
                    <a:satOff val="15429"/>
                    <a:lumOff val="5536"/>
                  </a:schemeClr>
                </a:solidFill>
                <a:latin typeface="Avenir Heavy Oblique"/>
                <a:ea typeface="Avenir Heavy Oblique"/>
                <a:cs typeface="Avenir Heavy Oblique"/>
                <a:sym typeface="Avenir Heavy Oblique"/>
              </a:defRPr>
            </a:lvl1pPr>
          </a:lstStyle>
          <a:p>
            <a:r>
              <a:rPr dirty="0"/>
              <a:t>Group Talk</a:t>
            </a:r>
          </a:p>
        </p:txBody>
      </p:sp>
      <p:sp>
        <p:nvSpPr>
          <p:cNvPr id="183" name="Shape 183"/>
          <p:cNvSpPr/>
          <p:nvPr/>
        </p:nvSpPr>
        <p:spPr>
          <a:xfrm rot="10800000" flipH="1">
            <a:off x="723299" y="6287166"/>
            <a:ext cx="11586909" cy="3276600"/>
          </a:xfrm>
          <a:custGeom>
            <a:avLst/>
            <a:gdLst/>
            <a:ahLst/>
            <a:cxnLst>
              <a:cxn ang="0">
                <a:pos x="wd2" y="hd2"/>
              </a:cxn>
              <a:cxn ang="5400000">
                <a:pos x="wd2" y="hd2"/>
              </a:cxn>
              <a:cxn ang="10800000">
                <a:pos x="wd2" y="hd2"/>
              </a:cxn>
              <a:cxn ang="16200000">
                <a:pos x="wd2" y="hd2"/>
              </a:cxn>
            </a:cxnLst>
            <a:rect l="0" t="0" r="r" b="b"/>
            <a:pathLst>
              <a:path w="21600" h="21600" extrusionOk="0">
                <a:moveTo>
                  <a:pt x="335" y="0"/>
                </a:moveTo>
                <a:cubicBezTo>
                  <a:pt x="150" y="0"/>
                  <a:pt x="0" y="547"/>
                  <a:pt x="0" y="1221"/>
                </a:cubicBezTo>
                <a:lnTo>
                  <a:pt x="0" y="19006"/>
                </a:lnTo>
                <a:cubicBezTo>
                  <a:pt x="0" y="19164"/>
                  <a:pt x="9" y="19314"/>
                  <a:pt x="24" y="19453"/>
                </a:cubicBezTo>
                <a:lnTo>
                  <a:pt x="7" y="21600"/>
                </a:lnTo>
                <a:lnTo>
                  <a:pt x="423" y="20223"/>
                </a:lnTo>
                <a:lnTo>
                  <a:pt x="21265" y="20223"/>
                </a:lnTo>
                <a:cubicBezTo>
                  <a:pt x="21450" y="20223"/>
                  <a:pt x="21600" y="19679"/>
                  <a:pt x="21600" y="19006"/>
                </a:cubicBezTo>
                <a:lnTo>
                  <a:pt x="21600" y="1221"/>
                </a:lnTo>
                <a:cubicBezTo>
                  <a:pt x="21600" y="547"/>
                  <a:pt x="21450" y="0"/>
                  <a:pt x="21265" y="0"/>
                </a:cubicBezTo>
                <a:lnTo>
                  <a:pt x="335" y="0"/>
                </a:lnTo>
                <a:close/>
              </a:path>
            </a:pathLst>
          </a:custGeom>
          <a:ln w="63500">
            <a:solidFill>
              <a:srgbClr val="2AD5D6"/>
            </a:solidFill>
            <a:miter lim="400000"/>
          </a:ln>
        </p:spPr>
        <p:txBody>
          <a:bodyPr lIns="50800" tIns="50800" rIns="50800" bIns="50800" anchor="ctr"/>
          <a:lstStyle/>
          <a:p>
            <a:pPr algn="ctr">
              <a:spcBef>
                <a:spcPts val="0"/>
              </a:spcBef>
              <a:defRPr sz="2400" spc="0">
                <a:solidFill>
                  <a:srgbClr val="FFFFFF"/>
                </a:solidFill>
                <a:latin typeface="DIN Alternate"/>
                <a:ea typeface="DIN Alternate"/>
                <a:cs typeface="DIN Alternate"/>
                <a:sym typeface="DIN Alternate"/>
              </a:defRPr>
            </a:pPr>
            <a:endParaRPr/>
          </a:p>
        </p:txBody>
      </p:sp>
      <p:sp>
        <p:nvSpPr>
          <p:cNvPr id="184" name="Shape 184"/>
          <p:cNvSpPr/>
          <p:nvPr/>
        </p:nvSpPr>
        <p:spPr>
          <a:xfrm>
            <a:off x="928143" y="6531363"/>
            <a:ext cx="11251157" cy="304698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352425" indent="-352425">
              <a:buClr>
                <a:srgbClr val="FF9300"/>
              </a:buClr>
              <a:buSzPct val="111000"/>
              <a:buFont typeface="Zapf Dingbats"/>
              <a:buChar char="‣"/>
              <a:defRPr sz="2400" spc="24">
                <a:latin typeface="Avenir Book"/>
                <a:ea typeface="Avenir Book"/>
                <a:cs typeface="Avenir Book"/>
                <a:sym typeface="Avenir Book"/>
              </a:defRPr>
            </a:pPr>
            <a:r>
              <a:rPr lang="en-US" dirty="0" smtClean="0"/>
              <a:t>How would you describe what you see</a:t>
            </a:r>
            <a:r>
              <a:rPr dirty="0" smtClean="0"/>
              <a:t>?</a:t>
            </a:r>
            <a:r>
              <a:rPr lang="en-US" dirty="0" smtClean="0"/>
              <a:t> Is it structured? Chaotic? Repetitive?</a:t>
            </a:r>
            <a:r>
              <a:rPr lang="en-US" dirty="0"/>
              <a:t> </a:t>
            </a:r>
            <a:r>
              <a:rPr lang="en-US" dirty="0" smtClean="0"/>
              <a:t>Unique? Is it moving? Is it alive, or dead? Is it beautiful, ugly, or just in between?</a:t>
            </a:r>
            <a:endParaRPr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lang="en-US" dirty="0" smtClean="0"/>
              <a:t>Why would someone want to look at what you’re looking at</a:t>
            </a:r>
            <a:r>
              <a:rPr dirty="0" smtClean="0"/>
              <a:t>?</a:t>
            </a:r>
            <a:endParaRPr dirty="0"/>
          </a:p>
          <a:p>
            <a:pPr marL="352425" indent="-352425">
              <a:buClr>
                <a:srgbClr val="FF9300"/>
              </a:buClr>
              <a:buSzPct val="111000"/>
              <a:buFont typeface="Zapf Dingbats"/>
              <a:buChar char="‣"/>
              <a:defRPr sz="2400" spc="24">
                <a:latin typeface="Avenir Book"/>
                <a:ea typeface="Avenir Book"/>
                <a:cs typeface="Avenir Book"/>
                <a:sym typeface="Avenir Book"/>
              </a:defRPr>
            </a:pPr>
            <a:r>
              <a:rPr lang="en-US" dirty="0" smtClean="0"/>
              <a:t>Look at your drawings. Would you consider this art</a:t>
            </a:r>
            <a:r>
              <a:rPr dirty="0" smtClean="0"/>
              <a:t>?</a:t>
            </a:r>
            <a:r>
              <a:rPr lang="en-US" dirty="0"/>
              <a:t> </a:t>
            </a:r>
            <a:r>
              <a:rPr lang="en-US" dirty="0" smtClean="0"/>
              <a:t>If you saw these pictures hanging in a gallery, what sort of message or feeling would you think the artist was conveying?</a:t>
            </a:r>
            <a:endParaRPr dirty="0"/>
          </a:p>
        </p:txBody>
      </p:sp>
      <p:pic>
        <p:nvPicPr>
          <p:cNvPr id="6146" name="Picture 2" descr="Organism Classific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460" t="64320" r="1332" b="9448"/>
          <a:stretch/>
        </p:blipFill>
        <p:spPr bwMode="auto">
          <a:xfrm>
            <a:off x="723298" y="3120455"/>
            <a:ext cx="6268799" cy="103591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s://bumail.butler.edu/owa/service.svc/s/GetFileAttachment?id=AQMkADc5NDdmODdhLWViYWQtNDkxZC04OTgyLWJlM2I2MTY3NmY2MABGAAADjl6UhGiW6E%2Bz%2FtDFlFUpiAcAg%2FOZsaz%2F4EqWI487YzxRHQAAAUVOawAAAH9Df6s%2F%2Fw1AmZh2fRbNKMYAAAIcQwAAAAESABAAYHzkUg%2FE0UujYtA%2BZ1%2Bmqw%3D%3D&amp;isImagePreview=True&amp;X-OWA-CANARY=AIbIlcQQvUeh5lMiAvyPE-mWskXSWNMI7PeW4o4F3FPjEqPWsCMzcNxi6DXoykdCNAMOFvV98M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hlinkClick r:id="rId4"/>
          </p:cNvPr>
          <p:cNvPicPr>
            <a:picLocks noChangeAspect="1"/>
          </p:cNvPicPr>
          <p:nvPr/>
        </p:nvPicPr>
        <p:blipFill rotWithShape="1">
          <a:blip r:embed="rId5"/>
          <a:srcRect l="21921" t="22211" r="22012" b="22981"/>
          <a:stretch/>
        </p:blipFill>
        <p:spPr>
          <a:xfrm>
            <a:off x="7765473" y="1684457"/>
            <a:ext cx="4544735" cy="2502897"/>
          </a:xfrm>
          <a:prstGeom prst="rect">
            <a:avLst/>
          </a:prstGeom>
          <a:ln w="38100">
            <a:solidFill>
              <a:schemeClr val="tx1">
                <a:lumMod val="50000"/>
              </a:schemeClr>
            </a:solidFill>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457201" y="422099"/>
            <a:ext cx="6115050" cy="2759252"/>
          </a:xfrm>
          <a:prstGeom prst="rect">
            <a:avLst/>
          </a:prstGeom>
          <a:ln>
            <a:prstDash val="sysDash"/>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lIns="50800" tIns="50800" rIns="50800" bIns="50800">
            <a:normAutofit/>
          </a:bodyPr>
          <a:lstStyle/>
          <a:p>
            <a:pPr>
              <a:spcBef>
                <a:spcPts val="400"/>
              </a:spcBef>
              <a:defRPr sz="1400" spc="0">
                <a:latin typeface="Iowan Old Style Roman"/>
                <a:ea typeface="Iowan Old Style Roman"/>
                <a:cs typeface="Iowan Old Style Roman"/>
                <a:sym typeface="Iowan Old Style Roman"/>
              </a:defRPr>
            </a:pPr>
            <a:r>
              <a:rPr lang="en-US" sz="2000" dirty="0" smtClean="0"/>
              <a:t>Specimen:__________________________________</a:t>
            </a:r>
          </a:p>
          <a:p>
            <a:pPr>
              <a:spcBef>
                <a:spcPts val="400"/>
              </a:spcBef>
              <a:defRPr sz="1400" spc="0">
                <a:latin typeface="Iowan Old Style Roman"/>
                <a:ea typeface="Iowan Old Style Roman"/>
                <a:cs typeface="Iowan Old Style Roman"/>
                <a:sym typeface="Iowan Old Style Roman"/>
              </a:defRPr>
            </a:pPr>
            <a:r>
              <a:rPr lang="en-US" sz="2000" dirty="0" smtClean="0"/>
              <a:t>Notes:</a:t>
            </a:r>
            <a:endParaRPr sz="2000" dirty="0"/>
          </a:p>
        </p:txBody>
      </p:sp>
      <p:sp>
        <p:nvSpPr>
          <p:cNvPr id="23" name="Rounded Rectangle 22"/>
          <p:cNvSpPr/>
          <p:nvPr/>
        </p:nvSpPr>
        <p:spPr>
          <a:xfrm>
            <a:off x="6915150" y="6254899"/>
            <a:ext cx="5753100" cy="2916400"/>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24" name="Rounded Rectangle 23"/>
          <p:cNvSpPr/>
          <p:nvPr/>
        </p:nvSpPr>
        <p:spPr>
          <a:xfrm>
            <a:off x="457201" y="3338499"/>
            <a:ext cx="5753100" cy="2916400"/>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25" name="Rounded Rectangle 24"/>
          <p:cNvSpPr/>
          <p:nvPr/>
        </p:nvSpPr>
        <p:spPr>
          <a:xfrm>
            <a:off x="6915150" y="422099"/>
            <a:ext cx="5753100" cy="2916400"/>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DIN Alternate"/>
              <a:ea typeface="DIN Alternate"/>
              <a:cs typeface="DIN Alternate"/>
              <a:sym typeface="DIN Alternate"/>
            </a:endParaRPr>
          </a:p>
        </p:txBody>
      </p:sp>
      <p:sp>
        <p:nvSpPr>
          <p:cNvPr id="26" name="Shape 195"/>
          <p:cNvSpPr/>
          <p:nvPr/>
        </p:nvSpPr>
        <p:spPr>
          <a:xfrm>
            <a:off x="6553200" y="3495646"/>
            <a:ext cx="6115050" cy="2602105"/>
          </a:xfrm>
          <a:prstGeom prst="rect">
            <a:avLst/>
          </a:prstGeom>
          <a:ln>
            <a:prstDash val="sysDash"/>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lIns="50800" tIns="50800" rIns="50800" bIns="50800">
            <a:normAutofit/>
          </a:bodyPr>
          <a:lstStyle/>
          <a:p>
            <a:pPr>
              <a:spcBef>
                <a:spcPts val="400"/>
              </a:spcBef>
              <a:defRPr sz="1400" spc="0">
                <a:latin typeface="Iowan Old Style Roman"/>
                <a:ea typeface="Iowan Old Style Roman"/>
                <a:cs typeface="Iowan Old Style Roman"/>
                <a:sym typeface="Iowan Old Style Roman"/>
              </a:defRPr>
            </a:pPr>
            <a:r>
              <a:rPr lang="en-US" sz="2000" dirty="0" smtClean="0"/>
              <a:t>Specimen:__________________________________</a:t>
            </a:r>
          </a:p>
          <a:p>
            <a:pPr>
              <a:spcBef>
                <a:spcPts val="400"/>
              </a:spcBef>
              <a:defRPr sz="1400" spc="0">
                <a:latin typeface="Iowan Old Style Roman"/>
                <a:ea typeface="Iowan Old Style Roman"/>
                <a:cs typeface="Iowan Old Style Roman"/>
                <a:sym typeface="Iowan Old Style Roman"/>
              </a:defRPr>
            </a:pPr>
            <a:r>
              <a:rPr lang="en-US" sz="2000" dirty="0" smtClean="0"/>
              <a:t>Notes:</a:t>
            </a:r>
            <a:endParaRPr sz="2000" dirty="0"/>
          </a:p>
        </p:txBody>
      </p:sp>
      <p:sp>
        <p:nvSpPr>
          <p:cNvPr id="27" name="Shape 195"/>
          <p:cNvSpPr/>
          <p:nvPr/>
        </p:nvSpPr>
        <p:spPr>
          <a:xfrm>
            <a:off x="457201" y="6412047"/>
            <a:ext cx="6115050" cy="2759252"/>
          </a:xfrm>
          <a:prstGeom prst="rect">
            <a:avLst/>
          </a:prstGeom>
          <a:ln>
            <a:prstDash val="sysDash"/>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lIns="50800" tIns="50800" rIns="50800" bIns="50800">
            <a:normAutofit/>
          </a:bodyPr>
          <a:lstStyle/>
          <a:p>
            <a:pPr>
              <a:spcBef>
                <a:spcPts val="400"/>
              </a:spcBef>
              <a:defRPr sz="1400" spc="0">
                <a:latin typeface="Iowan Old Style Roman"/>
                <a:ea typeface="Iowan Old Style Roman"/>
                <a:cs typeface="Iowan Old Style Roman"/>
                <a:sym typeface="Iowan Old Style Roman"/>
              </a:defRPr>
            </a:pPr>
            <a:r>
              <a:rPr lang="en-US" sz="2000" dirty="0" smtClean="0"/>
              <a:t>Specimen:__________________________________</a:t>
            </a:r>
          </a:p>
          <a:p>
            <a:pPr>
              <a:spcBef>
                <a:spcPts val="400"/>
              </a:spcBef>
              <a:defRPr sz="1400" spc="0">
                <a:latin typeface="Iowan Old Style Roman"/>
                <a:ea typeface="Iowan Old Style Roman"/>
                <a:cs typeface="Iowan Old Style Roman"/>
                <a:sym typeface="Iowan Old Style Roman"/>
              </a:defRPr>
            </a:pPr>
            <a:r>
              <a:rPr lang="en-US" sz="2000" dirty="0" smtClean="0"/>
              <a:t>Notes:</a:t>
            </a:r>
            <a:endParaRPr sz="20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442" y="958286"/>
            <a:ext cx="12833131" cy="779701"/>
          </a:xfrm>
          <a:prstGeom prst="rect">
            <a:avLst/>
          </a:prstGeom>
          <a:noFill/>
          <a:ln w="762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scene3d>
              <a:camera prst="orthographicFront"/>
              <a:lightRig rig="harsh" dir="t"/>
            </a:scene3d>
            <a:sp3d extrusionH="57150" prstMaterial="matte">
              <a:bevelT w="63500" h="12700" prst="angle"/>
              <a:contourClr>
                <a:schemeClr val="bg1">
                  <a:lumMod val="65000"/>
                </a:schemeClr>
              </a:contourClr>
            </a:sp3d>
          </a:bodyPr>
          <a:lstStyle/>
          <a:p>
            <a:r>
              <a:rPr lang="en-US" sz="4400" dirty="0" smtClean="0">
                <a:latin typeface="Iowan Old Style Roman"/>
                <a:ea typeface="Iowan Old Style Roman" charset="0"/>
                <a:cs typeface="Iowan Old Style Roman"/>
              </a:rPr>
              <a:t>A closer look at Tessellations</a:t>
            </a:r>
            <a:r>
              <a:rPr lang="is-IS" sz="4400" dirty="0" smtClean="0">
                <a:latin typeface="Iowan Old Style Roman"/>
                <a:ea typeface="Iowan Old Style Roman" charset="0"/>
                <a:cs typeface="Iowan Old Style Roman"/>
              </a:rPr>
              <a:t>…</a:t>
            </a:r>
            <a:endParaRPr lang="en-US" sz="4400" spc="0" dirty="0">
              <a:ln/>
              <a:solidFill>
                <a:srgbClr val="B44C34">
                  <a:lumMod val="75000"/>
                </a:srgbClr>
              </a:solidFill>
              <a:latin typeface="Iowan Old Style Roman"/>
              <a:ea typeface="Iowan Old Style Roman" charset="0"/>
              <a:cs typeface="Iowan Old Style Roman"/>
            </a:endParaRPr>
          </a:p>
        </p:txBody>
      </p:sp>
      <p:pic>
        <p:nvPicPr>
          <p:cNvPr id="11" name="Picture 10"/>
          <p:cNvPicPr>
            <a:picLocks noChangeAspect="1"/>
          </p:cNvPicPr>
          <p:nvPr/>
        </p:nvPicPr>
        <p:blipFill>
          <a:blip r:embed="rId2"/>
          <a:stretch>
            <a:fillRect/>
          </a:stretch>
        </p:blipFill>
        <p:spPr>
          <a:xfrm>
            <a:off x="7194428" y="1973310"/>
            <a:ext cx="5208161" cy="3465794"/>
          </a:xfrm>
          <a:prstGeom prst="rect">
            <a:avLst/>
          </a:prstGeom>
          <a:ln w="57150">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157" y="6402809"/>
            <a:ext cx="1520952"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8508" y="6402809"/>
            <a:ext cx="1981200" cy="23050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029" y="1966997"/>
            <a:ext cx="5208161" cy="3472107"/>
          </a:xfrm>
          <a:prstGeom prst="rect">
            <a:avLst/>
          </a:prstGeom>
          <a:ln w="57150">
            <a:noFill/>
          </a:ln>
        </p:spPr>
      </p:pic>
      <p:sp>
        <p:nvSpPr>
          <p:cNvPr id="6" name="TextBox 5"/>
          <p:cNvSpPr txBox="1"/>
          <p:nvPr/>
        </p:nvSpPr>
        <p:spPr>
          <a:xfrm>
            <a:off x="617029" y="5290265"/>
            <a:ext cx="4755725"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6"/>
              </a:rPr>
              <a:t>http://</a:t>
            </a:r>
            <a:r>
              <a:rPr lang="en-US" sz="1000" dirty="0" smtClean="0">
                <a:hlinkClick r:id="rId6"/>
              </a:rPr>
              <a:t>www.freegreatpicture.net/animal-collection/bees-and-honeycomb-21462</a:t>
            </a:r>
            <a:r>
              <a:rPr lang="en-US" sz="1000" dirty="0" smtClean="0"/>
              <a:t> </a:t>
            </a:r>
            <a:endParaRPr lang="en-US" sz="1000" dirty="0"/>
          </a:p>
        </p:txBody>
      </p:sp>
      <p:sp>
        <p:nvSpPr>
          <p:cNvPr id="7" name="TextBox 6"/>
          <p:cNvSpPr txBox="1"/>
          <p:nvPr/>
        </p:nvSpPr>
        <p:spPr>
          <a:xfrm>
            <a:off x="7194428" y="5290265"/>
            <a:ext cx="3324628"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7"/>
              </a:rPr>
              <a:t>https://www.pinterest.com/pin/153192824802533813</a:t>
            </a:r>
            <a:r>
              <a:rPr lang="en-US" sz="1000" dirty="0" smtClean="0">
                <a:hlinkClick r:id="rId7"/>
              </a:rPr>
              <a:t>/</a:t>
            </a:r>
            <a:r>
              <a:rPr lang="en-US" sz="1000" dirty="0" smtClean="0"/>
              <a:t> </a:t>
            </a:r>
            <a:endParaRPr lang="en-US" sz="10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287" y="5772118"/>
            <a:ext cx="4933043" cy="3699782"/>
          </a:xfrm>
          <a:prstGeom prst="rect">
            <a:avLst/>
          </a:prstGeom>
          <a:ln w="57150">
            <a:noFill/>
          </a:ln>
        </p:spPr>
      </p:pic>
      <p:sp>
        <p:nvSpPr>
          <p:cNvPr id="9" name="TextBox 8"/>
          <p:cNvSpPr txBox="1"/>
          <p:nvPr/>
        </p:nvSpPr>
        <p:spPr>
          <a:xfrm>
            <a:off x="4043287" y="9368897"/>
            <a:ext cx="3790140" cy="436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000" dirty="0">
                <a:hlinkClick r:id="rId9"/>
              </a:rPr>
              <a:t>http://</a:t>
            </a:r>
            <a:r>
              <a:rPr lang="en-US" sz="1000" dirty="0" smtClean="0">
                <a:hlinkClick r:id="rId9"/>
              </a:rPr>
              <a:t>www.slideshare.net/ksumatarted/tessellations-9394890</a:t>
            </a:r>
            <a:r>
              <a:rPr lang="en-US" sz="1000" dirty="0" smtClean="0"/>
              <a:t> </a:t>
            </a:r>
            <a:endParaRPr lang="en-US" sz="1000" dirty="0"/>
          </a:p>
        </p:txBody>
      </p:sp>
      <p:sp>
        <p:nvSpPr>
          <p:cNvPr id="10" name="TextBox 9"/>
          <p:cNvSpPr txBox="1"/>
          <p:nvPr/>
        </p:nvSpPr>
        <p:spPr>
          <a:xfrm>
            <a:off x="1605455" y="8687020"/>
            <a:ext cx="2778872" cy="589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000" dirty="0">
                <a:hlinkClick r:id="rId10"/>
              </a:rPr>
              <a:t>https://</a:t>
            </a:r>
            <a:r>
              <a:rPr lang="en-US" sz="1000" dirty="0" smtClean="0">
                <a:hlinkClick r:id="rId10"/>
              </a:rPr>
              <a:t>www.123rf.com/stock-photo/professor_cartoon.html</a:t>
            </a:r>
            <a:r>
              <a:rPr lang="en-US" sz="1000" dirty="0" smtClean="0"/>
              <a:t> </a:t>
            </a:r>
            <a:endParaRPr lang="en-US" sz="1000" dirty="0"/>
          </a:p>
        </p:txBody>
      </p:sp>
      <p:sp>
        <p:nvSpPr>
          <p:cNvPr id="12" name="TextBox 11"/>
          <p:cNvSpPr txBox="1"/>
          <p:nvPr/>
        </p:nvSpPr>
        <p:spPr>
          <a:xfrm>
            <a:off x="9597347" y="8707859"/>
            <a:ext cx="2383522" cy="589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000" dirty="0">
                <a:hlinkClick r:id="rId11"/>
              </a:rPr>
              <a:t>http://</a:t>
            </a:r>
            <a:r>
              <a:rPr lang="en-US" sz="1000" dirty="0" smtClean="0">
                <a:hlinkClick r:id="rId11"/>
              </a:rPr>
              <a:t>www.clipartpanda.com/categories/science-clip-art-pictures-printable</a:t>
            </a:r>
            <a:r>
              <a:rPr lang="en-US" sz="1000" dirty="0" smtClean="0"/>
              <a:t> </a:t>
            </a:r>
            <a:endParaRPr lang="en-US" sz="1000" dirty="0"/>
          </a:p>
        </p:txBody>
      </p:sp>
    </p:spTree>
    <p:extLst>
      <p:ext uri="{BB962C8B-B14F-4D97-AF65-F5344CB8AC3E}">
        <p14:creationId xmlns:p14="http://schemas.microsoft.com/office/powerpoint/2010/main" val="20777363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7778</TotalTime>
  <Words>3365</Words>
  <Application>Microsoft Macintosh PowerPoint</Application>
  <PresentationFormat>Custom</PresentationFormat>
  <Paragraphs>251</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New_Template9</vt:lpstr>
      <vt:lpstr>RUBEN SANDOVAL</vt:lpstr>
      <vt:lpstr>Unpacking RUBEN Sandoval</vt:lpstr>
      <vt:lpstr>Unpacking Ruben Sandoval</vt:lpstr>
      <vt:lpstr>lets talk Microscopy</vt:lpstr>
      <vt:lpstr>A bit of Microscopy history</vt:lpstr>
      <vt:lpstr>PowerPoint Presentation</vt:lpstr>
      <vt:lpstr>hands-on with Microscopy</vt:lpstr>
      <vt:lpstr>PowerPoint Presentation</vt:lpstr>
      <vt:lpstr>PowerPoint Presentation</vt:lpstr>
      <vt:lpstr>PowerPoint Presentation</vt:lpstr>
      <vt:lpstr>Art or Math? </vt:lpstr>
      <vt:lpstr>PowerPoint Presentation</vt:lpstr>
      <vt:lpstr>Tessellations in the world around us</vt:lpstr>
      <vt:lpstr>Activity:  Introduction to tessellations</vt:lpstr>
      <vt:lpstr>Another Tessellation activity</vt:lpstr>
      <vt:lpstr>PowerPoint Presentation</vt:lpstr>
      <vt:lpstr>PowerPoint Presentation</vt:lpstr>
      <vt:lpstr>Assessment</vt:lpstr>
      <vt:lpstr>educational standards</vt:lpstr>
      <vt:lpstr>educational standards</vt:lpstr>
      <vt:lpstr>educational standards</vt:lpstr>
      <vt:lpstr>educational standards</vt:lpstr>
      <vt:lpstr>Science and Math standards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Justin Vining</dc:title>
  <dc:creator>Johanna Johnson</dc:creator>
  <cp:lastModifiedBy>Cathy Hartman</cp:lastModifiedBy>
  <cp:revision>76</cp:revision>
  <dcterms:modified xsi:type="dcterms:W3CDTF">2016-05-26T17:36:33Z</dcterms:modified>
</cp:coreProperties>
</file>